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2" r:id="rId2"/>
  </p:sldMasterIdLst>
  <p:notesMasterIdLst>
    <p:notesMasterId r:id="rId40"/>
  </p:notesMasterIdLst>
  <p:handoutMasterIdLst>
    <p:handoutMasterId r:id="rId41"/>
  </p:handoutMasterIdLst>
  <p:sldIdLst>
    <p:sldId id="392" r:id="rId3"/>
    <p:sldId id="393" r:id="rId4"/>
    <p:sldId id="350" r:id="rId5"/>
    <p:sldId id="351" r:id="rId6"/>
    <p:sldId id="355" r:id="rId7"/>
    <p:sldId id="361" r:id="rId8"/>
    <p:sldId id="362" r:id="rId9"/>
    <p:sldId id="363" r:id="rId10"/>
    <p:sldId id="364" r:id="rId11"/>
    <p:sldId id="365" r:id="rId12"/>
    <p:sldId id="366" r:id="rId13"/>
    <p:sldId id="367" r:id="rId14"/>
    <p:sldId id="399" r:id="rId15"/>
    <p:sldId id="386" r:id="rId16"/>
    <p:sldId id="368" r:id="rId17"/>
    <p:sldId id="369" r:id="rId18"/>
    <p:sldId id="370" r:id="rId19"/>
    <p:sldId id="400" r:id="rId20"/>
    <p:sldId id="371" r:id="rId21"/>
    <p:sldId id="401" r:id="rId22"/>
    <p:sldId id="372" r:id="rId23"/>
    <p:sldId id="373" r:id="rId24"/>
    <p:sldId id="387" r:id="rId25"/>
    <p:sldId id="374" r:id="rId26"/>
    <p:sldId id="375" r:id="rId27"/>
    <p:sldId id="402" r:id="rId28"/>
    <p:sldId id="376" r:id="rId29"/>
    <p:sldId id="403" r:id="rId30"/>
    <p:sldId id="396" r:id="rId31"/>
    <p:sldId id="397" r:id="rId32"/>
    <p:sldId id="379" r:id="rId33"/>
    <p:sldId id="404" r:id="rId34"/>
    <p:sldId id="405" r:id="rId35"/>
    <p:sldId id="390" r:id="rId36"/>
    <p:sldId id="383" r:id="rId37"/>
    <p:sldId id="391" r:id="rId38"/>
    <p:sldId id="395"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975D9-2662-4031-AF1A-59AF70E8FFD0}" v="39" dt="2024-03-26T21:14:38.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88348" autoAdjust="0"/>
  </p:normalViewPr>
  <p:slideViewPr>
    <p:cSldViewPr snapToGrid="0" showGuides="1">
      <p:cViewPr varScale="1">
        <p:scale>
          <a:sx n="70" d="100"/>
          <a:sy n="70" d="100"/>
        </p:scale>
        <p:origin x="1018" y="31"/>
      </p:cViewPr>
      <p:guideLst>
        <p:guide orient="horz" pos="1176"/>
        <p:guide pos="3840"/>
      </p:guideLst>
    </p:cSldViewPr>
  </p:slideViewPr>
  <p:notesTextViewPr>
    <p:cViewPr>
      <p:scale>
        <a:sx n="3" d="2"/>
        <a:sy n="3" d="2"/>
      </p:scale>
      <p:origin x="0" y="0"/>
    </p:cViewPr>
  </p:notesTextViewPr>
  <p:sorterViewPr>
    <p:cViewPr varScale="1">
      <p:scale>
        <a:sx n="100" d="100"/>
        <a:sy n="100" d="100"/>
      </p:scale>
      <p:origin x="0" y="-1876"/>
    </p:cViewPr>
  </p:sorterViewPr>
  <p:notesViewPr>
    <p:cSldViewPr snapToGrid="0">
      <p:cViewPr varScale="1">
        <p:scale>
          <a:sx n="58" d="100"/>
          <a:sy n="58" d="100"/>
        </p:scale>
        <p:origin x="2472" y="2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6D253-A9F7-441B-9B27-CD7E1C30D3AA}" type="slidenum">
              <a:rPr lang="en-US" smtClean="0"/>
              <a:t>‹#›</a:t>
            </a:fld>
            <a:endParaRPr lang="en-US"/>
          </a:p>
        </p:txBody>
      </p:sp>
      <p:sp>
        <p:nvSpPr>
          <p:cNvPr id="6" name="Header Placeholder 5"/>
          <p:cNvSpPr>
            <a:spLocks noGrp="1" noChangeArrowheads="1"/>
          </p:cNvSpPr>
          <p:nvPr>
            <p:ph type="hdr" sz="quarter"/>
          </p:nvPr>
        </p:nvSpPr>
        <p:spPr bwMode="auto">
          <a:xfrm>
            <a:off x="79473" y="42007"/>
            <a:ext cx="6691441" cy="856383"/>
          </a:xfrm>
          <a:prstGeom prst="rect">
            <a:avLst/>
          </a:prstGeom>
          <a:noFill/>
          <a:ln w="38100" cap="sq">
            <a:solidFill>
              <a:schemeClr val="tx1"/>
            </a:solidFill>
            <a:miter lim="800000"/>
            <a:headEnd type="none" w="sm" len="sm"/>
            <a:tailEnd type="none" w="sm" len="sm"/>
          </a:ln>
          <a:effectLst/>
        </p:spPr>
        <p:txBody>
          <a:bodyPr vert="horz" wrap="square" lIns="148138" tIns="111968" rIns="148138" bIns="74073" numCol="1" anchor="t" anchorCtr="0" compatLnSpc="1">
            <a:prstTxWarp prst="textNoShape">
              <a:avLst/>
            </a:prstTxWarp>
          </a:bodyPr>
          <a:lstStyle>
            <a:lvl1pPr defTabSz="1482010">
              <a:lnSpc>
                <a:spcPct val="100000"/>
              </a:lnSpc>
              <a:spcBef>
                <a:spcPct val="0"/>
              </a:spcBef>
              <a:defRPr kumimoji="0" sz="2000" b="1">
                <a:solidFill>
                  <a:srgbClr val="000000"/>
                </a:solidFill>
                <a:latin typeface="Arial"/>
              </a:defRPr>
            </a:lvl1pPr>
          </a:lstStyle>
          <a:p>
            <a:pPr>
              <a:defRPr/>
            </a:pPr>
            <a:r>
              <a:rPr lang="en-US" sz="1600"/>
              <a:t>California’s New Workplace Violence Law and </a:t>
            </a:r>
            <a:br>
              <a:rPr lang="en-US" sz="1600"/>
            </a:br>
            <a:r>
              <a:rPr lang="en-US" sz="1600"/>
              <a:t>Cal/OSHA’s Expected Enforcement</a:t>
            </a:r>
          </a:p>
          <a:p>
            <a:pPr>
              <a:defRPr/>
            </a:pPr>
            <a:endParaRPr lang="en-US" altLang="en-US" sz="1500" kern="0">
              <a:latin typeface="Arial" panose="020B0604020202020204" pitchFamily="34" charset="0"/>
              <a:cs typeface="Arial" panose="020B0604020202020204" pitchFamily="34" charset="0"/>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1790" y="172673"/>
            <a:ext cx="853501" cy="59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A8A0B-A9E2-4FB8-A06A-00CF9CB0DE35}"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F9CAC-246D-4329-9435-08A75B5B943E}" type="slidenum">
              <a:rPr lang="en-US" smtClean="0"/>
              <a:t>‹#›</a:t>
            </a:fld>
            <a:endParaRPr lang="en-US"/>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9FF9CAC-246D-4329-9435-08A75B5B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21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10</a:t>
            </a:fld>
            <a:endParaRPr lang="en-US"/>
          </a:p>
        </p:txBody>
      </p:sp>
    </p:spTree>
    <p:extLst>
      <p:ext uri="{BB962C8B-B14F-4D97-AF65-F5344CB8AC3E}">
        <p14:creationId xmlns:p14="http://schemas.microsoft.com/office/powerpoint/2010/main" val="321953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11</a:t>
            </a:fld>
            <a:endParaRPr lang="en-US"/>
          </a:p>
        </p:txBody>
      </p:sp>
    </p:spTree>
    <p:extLst>
      <p:ext uri="{BB962C8B-B14F-4D97-AF65-F5344CB8AC3E}">
        <p14:creationId xmlns:p14="http://schemas.microsoft.com/office/powerpoint/2010/main" val="429208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12</a:t>
            </a:fld>
            <a:endParaRPr lang="en-US"/>
          </a:p>
        </p:txBody>
      </p:sp>
    </p:spTree>
    <p:extLst>
      <p:ext uri="{BB962C8B-B14F-4D97-AF65-F5344CB8AC3E}">
        <p14:creationId xmlns:p14="http://schemas.microsoft.com/office/powerpoint/2010/main" val="129799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13</a:t>
            </a:fld>
            <a:endParaRPr lang="en-US"/>
          </a:p>
        </p:txBody>
      </p:sp>
    </p:spTree>
    <p:extLst>
      <p:ext uri="{BB962C8B-B14F-4D97-AF65-F5344CB8AC3E}">
        <p14:creationId xmlns:p14="http://schemas.microsoft.com/office/powerpoint/2010/main" val="363401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14</a:t>
            </a:fld>
            <a:endParaRPr lang="en-US"/>
          </a:p>
        </p:txBody>
      </p:sp>
    </p:spTree>
    <p:extLst>
      <p:ext uri="{BB962C8B-B14F-4D97-AF65-F5344CB8AC3E}">
        <p14:creationId xmlns:p14="http://schemas.microsoft.com/office/powerpoint/2010/main" val="416296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15</a:t>
            </a:fld>
            <a:endParaRPr lang="en-US"/>
          </a:p>
        </p:txBody>
      </p:sp>
    </p:spTree>
    <p:extLst>
      <p:ext uri="{BB962C8B-B14F-4D97-AF65-F5344CB8AC3E}">
        <p14:creationId xmlns:p14="http://schemas.microsoft.com/office/powerpoint/2010/main" val="7028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16</a:t>
            </a:fld>
            <a:endParaRPr lang="en-US"/>
          </a:p>
        </p:txBody>
      </p:sp>
    </p:spTree>
    <p:extLst>
      <p:ext uri="{BB962C8B-B14F-4D97-AF65-F5344CB8AC3E}">
        <p14:creationId xmlns:p14="http://schemas.microsoft.com/office/powerpoint/2010/main" val="327668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17</a:t>
            </a:fld>
            <a:endParaRPr lang="en-US"/>
          </a:p>
        </p:txBody>
      </p:sp>
    </p:spTree>
    <p:extLst>
      <p:ext uri="{BB962C8B-B14F-4D97-AF65-F5344CB8AC3E}">
        <p14:creationId xmlns:p14="http://schemas.microsoft.com/office/powerpoint/2010/main" val="182356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18</a:t>
            </a:fld>
            <a:endParaRPr lang="en-US"/>
          </a:p>
        </p:txBody>
      </p:sp>
    </p:spTree>
    <p:extLst>
      <p:ext uri="{BB962C8B-B14F-4D97-AF65-F5344CB8AC3E}">
        <p14:creationId xmlns:p14="http://schemas.microsoft.com/office/powerpoint/2010/main" val="154025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19</a:t>
            </a:fld>
            <a:endParaRPr lang="en-US"/>
          </a:p>
        </p:txBody>
      </p:sp>
    </p:spTree>
    <p:extLst>
      <p:ext uri="{BB962C8B-B14F-4D97-AF65-F5344CB8AC3E}">
        <p14:creationId xmlns:p14="http://schemas.microsoft.com/office/powerpoint/2010/main" val="333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ct val="0"/>
              </a:spcBef>
              <a:spcAft>
                <a:spcPct val="0"/>
              </a:spcAft>
              <a:buClrTx/>
              <a:buSzTx/>
              <a:buFontTx/>
              <a:buNone/>
              <a:defRPr/>
            </a:pPr>
            <a:fld id="{E9FF9CAC-246D-4329-9435-08A75B5B943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ct val="0"/>
                </a:spcBef>
                <a:spcAft>
                  <a:spcPct val="0"/>
                </a:spcAft>
                <a:buClrTx/>
                <a:buSzTx/>
                <a:buFontTx/>
                <a:buNone/>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75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20</a:t>
            </a:fld>
            <a:endParaRPr lang="en-US"/>
          </a:p>
        </p:txBody>
      </p:sp>
    </p:spTree>
    <p:extLst>
      <p:ext uri="{BB962C8B-B14F-4D97-AF65-F5344CB8AC3E}">
        <p14:creationId xmlns:p14="http://schemas.microsoft.com/office/powerpoint/2010/main" val="869124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21</a:t>
            </a:fld>
            <a:endParaRPr lang="en-US"/>
          </a:p>
        </p:txBody>
      </p:sp>
    </p:spTree>
    <p:extLst>
      <p:ext uri="{BB962C8B-B14F-4D97-AF65-F5344CB8AC3E}">
        <p14:creationId xmlns:p14="http://schemas.microsoft.com/office/powerpoint/2010/main" val="789591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22</a:t>
            </a:fld>
            <a:endParaRPr lang="en-US"/>
          </a:p>
        </p:txBody>
      </p:sp>
    </p:spTree>
    <p:extLst>
      <p:ext uri="{BB962C8B-B14F-4D97-AF65-F5344CB8AC3E}">
        <p14:creationId xmlns:p14="http://schemas.microsoft.com/office/powerpoint/2010/main" val="983309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23</a:t>
            </a:fld>
            <a:endParaRPr lang="en-US"/>
          </a:p>
        </p:txBody>
      </p:sp>
    </p:spTree>
    <p:extLst>
      <p:ext uri="{BB962C8B-B14F-4D97-AF65-F5344CB8AC3E}">
        <p14:creationId xmlns:p14="http://schemas.microsoft.com/office/powerpoint/2010/main" val="335327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24</a:t>
            </a:fld>
            <a:endParaRPr lang="en-US"/>
          </a:p>
        </p:txBody>
      </p:sp>
    </p:spTree>
    <p:extLst>
      <p:ext uri="{BB962C8B-B14F-4D97-AF65-F5344CB8AC3E}">
        <p14:creationId xmlns:p14="http://schemas.microsoft.com/office/powerpoint/2010/main" val="248780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25</a:t>
            </a:fld>
            <a:endParaRPr lang="en-US"/>
          </a:p>
        </p:txBody>
      </p:sp>
    </p:spTree>
    <p:extLst>
      <p:ext uri="{BB962C8B-B14F-4D97-AF65-F5344CB8AC3E}">
        <p14:creationId xmlns:p14="http://schemas.microsoft.com/office/powerpoint/2010/main" val="2842025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26</a:t>
            </a:fld>
            <a:endParaRPr lang="en-US"/>
          </a:p>
        </p:txBody>
      </p:sp>
    </p:spTree>
    <p:extLst>
      <p:ext uri="{BB962C8B-B14F-4D97-AF65-F5344CB8AC3E}">
        <p14:creationId xmlns:p14="http://schemas.microsoft.com/office/powerpoint/2010/main" val="788522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27</a:t>
            </a:fld>
            <a:endParaRPr lang="en-US"/>
          </a:p>
        </p:txBody>
      </p:sp>
    </p:spTree>
    <p:extLst>
      <p:ext uri="{BB962C8B-B14F-4D97-AF65-F5344CB8AC3E}">
        <p14:creationId xmlns:p14="http://schemas.microsoft.com/office/powerpoint/2010/main" val="3590683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28</a:t>
            </a:fld>
            <a:endParaRPr lang="en-US"/>
          </a:p>
        </p:txBody>
      </p:sp>
    </p:spTree>
    <p:extLst>
      <p:ext uri="{BB962C8B-B14F-4D97-AF65-F5344CB8AC3E}">
        <p14:creationId xmlns:p14="http://schemas.microsoft.com/office/powerpoint/2010/main" val="1732902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29</a:t>
            </a:fld>
            <a:endParaRPr lang="en-US"/>
          </a:p>
        </p:txBody>
      </p:sp>
    </p:spTree>
    <p:extLst>
      <p:ext uri="{BB962C8B-B14F-4D97-AF65-F5344CB8AC3E}">
        <p14:creationId xmlns:p14="http://schemas.microsoft.com/office/powerpoint/2010/main" val="95252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a:t>
            </a:fld>
            <a:endParaRPr lang="en-US"/>
          </a:p>
        </p:txBody>
      </p:sp>
    </p:spTree>
    <p:extLst>
      <p:ext uri="{BB962C8B-B14F-4D97-AF65-F5344CB8AC3E}">
        <p14:creationId xmlns:p14="http://schemas.microsoft.com/office/powerpoint/2010/main" val="2778199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30</a:t>
            </a:fld>
            <a:endParaRPr lang="en-US"/>
          </a:p>
        </p:txBody>
      </p:sp>
    </p:spTree>
    <p:extLst>
      <p:ext uri="{BB962C8B-B14F-4D97-AF65-F5344CB8AC3E}">
        <p14:creationId xmlns:p14="http://schemas.microsoft.com/office/powerpoint/2010/main" val="1209372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31</a:t>
            </a:fld>
            <a:endParaRPr lang="en-US"/>
          </a:p>
        </p:txBody>
      </p:sp>
    </p:spTree>
    <p:extLst>
      <p:ext uri="{BB962C8B-B14F-4D97-AF65-F5344CB8AC3E}">
        <p14:creationId xmlns:p14="http://schemas.microsoft.com/office/powerpoint/2010/main" val="261214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32</a:t>
            </a:fld>
            <a:endParaRPr lang="en-US"/>
          </a:p>
        </p:txBody>
      </p:sp>
    </p:spTree>
    <p:extLst>
      <p:ext uri="{BB962C8B-B14F-4D97-AF65-F5344CB8AC3E}">
        <p14:creationId xmlns:p14="http://schemas.microsoft.com/office/powerpoint/2010/main" val="2943969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33</a:t>
            </a:fld>
            <a:endParaRPr lang="en-US"/>
          </a:p>
        </p:txBody>
      </p:sp>
    </p:spTree>
    <p:extLst>
      <p:ext uri="{BB962C8B-B14F-4D97-AF65-F5344CB8AC3E}">
        <p14:creationId xmlns:p14="http://schemas.microsoft.com/office/powerpoint/2010/main" val="680832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4D374-AFFF-40FD-A159-23DDA88C2D21}" type="slidenum">
              <a:rPr lang="en-US" smtClean="0"/>
              <a:t>34</a:t>
            </a:fld>
            <a:endParaRPr lang="en-US"/>
          </a:p>
        </p:txBody>
      </p:sp>
    </p:spTree>
    <p:extLst>
      <p:ext uri="{BB962C8B-B14F-4D97-AF65-F5344CB8AC3E}">
        <p14:creationId xmlns:p14="http://schemas.microsoft.com/office/powerpoint/2010/main" val="2184027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35</a:t>
            </a:fld>
            <a:endParaRPr lang="en-US"/>
          </a:p>
        </p:txBody>
      </p:sp>
    </p:spTree>
    <p:extLst>
      <p:ext uri="{BB962C8B-B14F-4D97-AF65-F5344CB8AC3E}">
        <p14:creationId xmlns:p14="http://schemas.microsoft.com/office/powerpoint/2010/main" val="2287868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36</a:t>
            </a:fld>
            <a:endParaRPr lang="en-US"/>
          </a:p>
        </p:txBody>
      </p:sp>
    </p:spTree>
    <p:extLst>
      <p:ext uri="{BB962C8B-B14F-4D97-AF65-F5344CB8AC3E}">
        <p14:creationId xmlns:p14="http://schemas.microsoft.com/office/powerpoint/2010/main" val="3695863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9FF9CAC-246D-4329-9435-08A75B5B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54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4</a:t>
            </a:fld>
            <a:endParaRPr lang="en-US"/>
          </a:p>
        </p:txBody>
      </p:sp>
    </p:spTree>
    <p:extLst>
      <p:ext uri="{BB962C8B-B14F-4D97-AF65-F5344CB8AC3E}">
        <p14:creationId xmlns:p14="http://schemas.microsoft.com/office/powerpoint/2010/main" val="69810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5</a:t>
            </a:fld>
            <a:endParaRPr lang="en-US"/>
          </a:p>
        </p:txBody>
      </p:sp>
    </p:spTree>
    <p:extLst>
      <p:ext uri="{BB962C8B-B14F-4D97-AF65-F5344CB8AC3E}">
        <p14:creationId xmlns:p14="http://schemas.microsoft.com/office/powerpoint/2010/main" val="88736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6</a:t>
            </a:fld>
            <a:endParaRPr lang="en-US"/>
          </a:p>
        </p:txBody>
      </p:sp>
    </p:spTree>
    <p:extLst>
      <p:ext uri="{BB962C8B-B14F-4D97-AF65-F5344CB8AC3E}">
        <p14:creationId xmlns:p14="http://schemas.microsoft.com/office/powerpoint/2010/main" val="418197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7</a:t>
            </a:fld>
            <a:endParaRPr lang="en-US"/>
          </a:p>
        </p:txBody>
      </p:sp>
    </p:spTree>
    <p:extLst>
      <p:ext uri="{BB962C8B-B14F-4D97-AF65-F5344CB8AC3E}">
        <p14:creationId xmlns:p14="http://schemas.microsoft.com/office/powerpoint/2010/main" val="174319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8</a:t>
            </a:fld>
            <a:endParaRPr lang="en-US"/>
          </a:p>
        </p:txBody>
      </p:sp>
    </p:spTree>
    <p:extLst>
      <p:ext uri="{BB962C8B-B14F-4D97-AF65-F5344CB8AC3E}">
        <p14:creationId xmlns:p14="http://schemas.microsoft.com/office/powerpoint/2010/main" val="198060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9</a:t>
            </a:fld>
            <a:endParaRPr lang="en-US"/>
          </a:p>
        </p:txBody>
      </p:sp>
    </p:spTree>
    <p:extLst>
      <p:ext uri="{BB962C8B-B14F-4D97-AF65-F5344CB8AC3E}">
        <p14:creationId xmlns:p14="http://schemas.microsoft.com/office/powerpoint/2010/main" val="2278072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a:latin typeface="Futura Md BT" panose="020B0602020204020303" pitchFamily="34" charset="0"/>
            </a:endParaRPr>
          </a:p>
        </p:txBody>
      </p:sp>
      <p:sp>
        <p:nvSpPr>
          <p:cNvPr id="4" name="Date Placeholder 3"/>
          <p:cNvSpPr>
            <a:spLocks noGrp="1"/>
          </p:cNvSpPr>
          <p:nvPr>
            <p:ph type="dt" sz="half" idx="10"/>
          </p:nvPr>
        </p:nvSpPr>
        <p:spPr/>
        <p:txBody>
          <a:bodyPr/>
          <a:lstStyle/>
          <a:p>
            <a:fld id="{C48ADFD3-F854-41F5-BFAE-93B13FD028EA}" type="datetimeFigureOut">
              <a:rPr lang="en-US" smtClean="0"/>
              <a:t>3/27/2024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a:latin typeface="+mj-lt"/>
              </a:rPr>
              <a:t>Presentation Title</a:t>
            </a:r>
            <a:endParaRPr lang="en-US"/>
          </a:p>
        </p:txBody>
      </p:sp>
      <p:grpSp>
        <p:nvGrpSpPr>
          <p:cNvPr id="14" name="Group 13"/>
          <p:cNvGrpSpPr/>
          <p:nvPr userDrawn="1"/>
        </p:nvGrpSpPr>
        <p:grpSpPr>
          <a:xfrm>
            <a:off x="10814049" y="-21500"/>
            <a:ext cx="1370013" cy="6865212"/>
            <a:chOff x="10821987" y="1"/>
            <a:chExt cx="1370013" cy="6865212"/>
          </a:xfrm>
        </p:grpSpPr>
        <p:sp>
          <p:nvSpPr>
            <p:cNvPr id="16" name="Rectangle 15"/>
            <p:cNvSpPr/>
            <p:nvPr userDrawn="1"/>
          </p:nvSpPr>
          <p:spPr>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0935" y="6043351"/>
              <a:ext cx="952116" cy="548945"/>
            </a:xfrm>
            <a:prstGeom prst="rect">
              <a:avLst/>
            </a:prstGeom>
          </p:spPr>
        </p:pic>
        <p:sp>
          <p:nvSpPr>
            <p:cNvPr id="19" name="Rectangle 18"/>
            <p:cNvSpPr/>
            <p:nvPr userDrawn="1"/>
          </p:nvSpPr>
          <p:spPr>
            <a:xfrm>
              <a:off x="11079163" y="239137"/>
              <a:ext cx="987424" cy="5734903"/>
            </a:xfrm>
            <a:prstGeom prst="rect">
              <a:avLst/>
            </a:prstGeom>
          </p:spPr>
          <p:txBody>
            <a:bodyPr wrap="square">
              <a:spAutoFit/>
            </a:bodyPr>
            <a:lstStyle/>
            <a:p>
              <a:pPr algn="r">
                <a:lnSpc>
                  <a:spcPts val="800"/>
                </a:lnSpc>
              </a:pPr>
              <a:r>
                <a:rPr lang="en-US" sz="800" dirty="0">
                  <a:solidFill>
                    <a:srgbClr val="97A4BE"/>
                  </a:solidFill>
                  <a:latin typeface="Corbel" panose="020B0503020204020204" pitchFamily="34" charset="0"/>
                </a:rPr>
                <a:t>Atlanta </a:t>
              </a:r>
            </a:p>
            <a:p>
              <a:pPr algn="r">
                <a:lnSpc>
                  <a:spcPts val="800"/>
                </a:lnSpc>
              </a:pPr>
              <a:r>
                <a:rPr lang="en-US" sz="800" dirty="0">
                  <a:solidFill>
                    <a:srgbClr val="97A4BE"/>
                  </a:solidFill>
                  <a:latin typeface="Corbel" panose="020B0503020204020204" pitchFamily="34" charset="0"/>
                </a:rPr>
                <a:t>Austin</a:t>
              </a:r>
            </a:p>
            <a:p>
              <a:pPr algn="r">
                <a:lnSpc>
                  <a:spcPts val="800"/>
                </a:lnSpc>
              </a:pPr>
              <a:r>
                <a:rPr lang="en-US" sz="800" dirty="0">
                  <a:solidFill>
                    <a:srgbClr val="97A4BE"/>
                  </a:solidFill>
                  <a:latin typeface="Corbel" panose="020B0503020204020204" pitchFamily="34" charset="0"/>
                </a:rPr>
                <a:t>Berlin </a:t>
              </a:r>
            </a:p>
            <a:p>
              <a:pPr algn="r">
                <a:lnSpc>
                  <a:spcPts val="800"/>
                </a:lnSpc>
              </a:pPr>
              <a:r>
                <a:rPr lang="en-US" sz="800" dirty="0">
                  <a:solidFill>
                    <a:srgbClr val="97A4BE"/>
                  </a:solidFill>
                  <a:latin typeface="Corbel" panose="020B0503020204020204" pitchFamily="34" charset="0"/>
                </a:rPr>
                <a:t>Birmingham </a:t>
              </a:r>
            </a:p>
            <a:p>
              <a:pPr algn="r">
                <a:lnSpc>
                  <a:spcPts val="800"/>
                </a:lnSpc>
              </a:pPr>
              <a:r>
                <a:rPr lang="en-US" sz="800" dirty="0">
                  <a:solidFill>
                    <a:srgbClr val="97A4BE"/>
                  </a:solidFill>
                  <a:latin typeface="Corbel" panose="020B0503020204020204" pitchFamily="34" charset="0"/>
                </a:rPr>
                <a:t>Boston </a:t>
              </a:r>
            </a:p>
            <a:p>
              <a:pPr algn="r">
                <a:lnSpc>
                  <a:spcPts val="800"/>
                </a:lnSpc>
              </a:pPr>
              <a:r>
                <a:rPr lang="en-US" sz="800" dirty="0">
                  <a:solidFill>
                    <a:srgbClr val="97A4BE"/>
                  </a:solidFill>
                  <a:latin typeface="Corbel" panose="020B0503020204020204" pitchFamily="34" charset="0"/>
                </a:rPr>
                <a:t>Charleston </a:t>
              </a:r>
            </a:p>
            <a:p>
              <a:pPr algn="r">
                <a:lnSpc>
                  <a:spcPts val="800"/>
                </a:lnSpc>
              </a:pPr>
              <a:r>
                <a:rPr lang="en-US" sz="800" dirty="0">
                  <a:solidFill>
                    <a:srgbClr val="97A4BE"/>
                  </a:solidFill>
                  <a:latin typeface="Corbel" panose="020B0503020204020204" pitchFamily="34" charset="0"/>
                </a:rPr>
                <a:t>Charlotte </a:t>
              </a:r>
            </a:p>
            <a:p>
              <a:pPr algn="r">
                <a:lnSpc>
                  <a:spcPts val="800"/>
                </a:lnSpc>
              </a:pPr>
              <a:r>
                <a:rPr lang="en-US" sz="800" dirty="0">
                  <a:solidFill>
                    <a:srgbClr val="97A4BE"/>
                  </a:solidFill>
                  <a:latin typeface="Corbel" panose="020B0503020204020204" pitchFamily="34" charset="0"/>
                </a:rPr>
                <a:t>Chicago </a:t>
              </a:r>
            </a:p>
            <a:p>
              <a:pPr algn="r">
                <a:lnSpc>
                  <a:spcPts val="800"/>
                </a:lnSpc>
              </a:pPr>
              <a:r>
                <a:rPr lang="en-US" sz="800" dirty="0">
                  <a:solidFill>
                    <a:srgbClr val="97A4BE"/>
                  </a:solidFill>
                  <a:latin typeface="Corbel" panose="020B0503020204020204" pitchFamily="34" charset="0"/>
                </a:rPr>
                <a:t>Cleveland </a:t>
              </a:r>
            </a:p>
            <a:p>
              <a:pPr algn="r">
                <a:lnSpc>
                  <a:spcPts val="800"/>
                </a:lnSpc>
              </a:pPr>
              <a:r>
                <a:rPr lang="en-US" sz="800" dirty="0">
                  <a:solidFill>
                    <a:srgbClr val="97A4BE"/>
                  </a:solidFill>
                  <a:latin typeface="Corbel" panose="020B0503020204020204" pitchFamily="34" charset="0"/>
                </a:rPr>
                <a:t>Columbia</a:t>
              </a:r>
            </a:p>
            <a:p>
              <a:pPr algn="r">
                <a:lnSpc>
                  <a:spcPts val="800"/>
                </a:lnSpc>
              </a:pPr>
              <a:r>
                <a:rPr lang="en-US" sz="800" dirty="0">
                  <a:solidFill>
                    <a:srgbClr val="97A4BE"/>
                  </a:solidFill>
                  <a:latin typeface="Corbel" panose="020B0503020204020204" pitchFamily="34" charset="0"/>
                </a:rPr>
                <a:t>Columbus </a:t>
              </a:r>
            </a:p>
            <a:p>
              <a:pPr algn="r">
                <a:lnSpc>
                  <a:spcPts val="800"/>
                </a:lnSpc>
              </a:pPr>
              <a:r>
                <a:rPr lang="en-US" sz="800" dirty="0">
                  <a:solidFill>
                    <a:srgbClr val="97A4BE"/>
                  </a:solidFill>
                  <a:latin typeface="Corbel" panose="020B0503020204020204" pitchFamily="34" charset="0"/>
                </a:rPr>
                <a:t>Dallas </a:t>
              </a:r>
            </a:p>
            <a:p>
              <a:pPr algn="r">
                <a:lnSpc>
                  <a:spcPts val="800"/>
                </a:lnSpc>
              </a:pPr>
              <a:r>
                <a:rPr lang="en-US" sz="800" dirty="0">
                  <a:solidFill>
                    <a:srgbClr val="97A4BE"/>
                  </a:solidFill>
                  <a:latin typeface="Corbel" panose="020B0503020204020204" pitchFamily="34" charset="0"/>
                </a:rPr>
                <a:t>Denver </a:t>
              </a:r>
            </a:p>
            <a:p>
              <a:pPr algn="r">
                <a:lnSpc>
                  <a:spcPts val="800"/>
                </a:lnSpc>
              </a:pPr>
              <a:r>
                <a:rPr lang="en-US" sz="800" dirty="0">
                  <a:solidFill>
                    <a:srgbClr val="97A4BE"/>
                  </a:solidFill>
                  <a:latin typeface="Corbel" panose="020B0503020204020204" pitchFamily="34" charset="0"/>
                </a:rPr>
                <a:t>Detroit (Metro) </a:t>
              </a:r>
            </a:p>
            <a:p>
              <a:pPr algn="r">
                <a:lnSpc>
                  <a:spcPts val="800"/>
                </a:lnSpc>
              </a:pPr>
              <a:r>
                <a:rPr lang="en-US" sz="800" dirty="0">
                  <a:solidFill>
                    <a:srgbClr val="97A4BE"/>
                  </a:solidFill>
                  <a:latin typeface="Corbel" panose="020B0503020204020204" pitchFamily="34" charset="0"/>
                </a:rPr>
                <a:t>Greenville</a:t>
              </a:r>
            </a:p>
            <a:p>
              <a:pPr algn="r">
                <a:lnSpc>
                  <a:spcPts val="800"/>
                </a:lnSpc>
              </a:pPr>
              <a:r>
                <a:rPr lang="en-US" sz="800" dirty="0">
                  <a:solidFill>
                    <a:srgbClr val="97A4BE"/>
                  </a:solidFill>
                  <a:latin typeface="Corbel" panose="020B0503020204020204" pitchFamily="34" charset="0"/>
                </a:rPr>
                <a:t>Houston </a:t>
              </a:r>
            </a:p>
            <a:p>
              <a:pPr algn="r">
                <a:lnSpc>
                  <a:spcPts val="800"/>
                </a:lnSpc>
              </a:pPr>
              <a:r>
                <a:rPr lang="en-US" sz="800" dirty="0">
                  <a:solidFill>
                    <a:srgbClr val="97A4BE"/>
                  </a:solidFill>
                  <a:latin typeface="Corbel" panose="020B0503020204020204" pitchFamily="34" charset="0"/>
                </a:rPr>
                <a:t>Indianapolis  </a:t>
              </a:r>
            </a:p>
            <a:p>
              <a:pPr algn="r">
                <a:lnSpc>
                  <a:spcPts val="800"/>
                </a:lnSpc>
              </a:pPr>
              <a:r>
                <a:rPr lang="en-US" sz="800" dirty="0">
                  <a:solidFill>
                    <a:srgbClr val="97A4BE"/>
                  </a:solidFill>
                  <a:latin typeface="Corbel" panose="020B0503020204020204" pitchFamily="34" charset="0"/>
                </a:rPr>
                <a:t>Kansas City </a:t>
              </a:r>
            </a:p>
            <a:p>
              <a:pPr algn="r">
                <a:lnSpc>
                  <a:spcPts val="800"/>
                </a:lnSpc>
              </a:pPr>
              <a:r>
                <a:rPr lang="en-US" sz="800" dirty="0">
                  <a:solidFill>
                    <a:srgbClr val="97A4BE"/>
                  </a:solidFill>
                  <a:latin typeface="Corbel" panose="020B0503020204020204" pitchFamily="34" charset="0"/>
                </a:rPr>
                <a:t>Las Vegas</a:t>
              </a:r>
            </a:p>
            <a:p>
              <a:pPr algn="r">
                <a:lnSpc>
                  <a:spcPts val="800"/>
                </a:lnSpc>
              </a:pPr>
              <a:r>
                <a:rPr lang="en-US" sz="800" dirty="0">
                  <a:solidFill>
                    <a:srgbClr val="97A4BE"/>
                  </a:solidFill>
                  <a:latin typeface="Corbel" panose="020B0503020204020204" pitchFamily="34" charset="0"/>
                </a:rPr>
                <a:t>London </a:t>
              </a:r>
            </a:p>
            <a:p>
              <a:pPr algn="r">
                <a:lnSpc>
                  <a:spcPts val="800"/>
                </a:lnSpc>
              </a:pPr>
              <a:r>
                <a:rPr lang="en-US" sz="800" dirty="0">
                  <a:solidFill>
                    <a:srgbClr val="97A4BE"/>
                  </a:solidFill>
                  <a:latin typeface="Corbel" panose="020B0503020204020204" pitchFamily="34" charset="0"/>
                </a:rPr>
                <a:t>Los Angeles </a:t>
              </a:r>
            </a:p>
            <a:p>
              <a:pPr algn="r">
                <a:lnSpc>
                  <a:spcPts val="800"/>
                </a:lnSpc>
              </a:pPr>
              <a:r>
                <a:rPr lang="en-US" sz="800" dirty="0">
                  <a:solidFill>
                    <a:srgbClr val="97A4BE"/>
                  </a:solidFill>
                  <a:latin typeface="Corbel" panose="020B0503020204020204" pitchFamily="34" charset="0"/>
                </a:rPr>
                <a:t>Memphis </a:t>
              </a:r>
            </a:p>
            <a:p>
              <a:pPr algn="r">
                <a:lnSpc>
                  <a:spcPts val="800"/>
                </a:lnSpc>
              </a:pPr>
              <a:r>
                <a:rPr lang="en-US" sz="800" dirty="0">
                  <a:solidFill>
                    <a:srgbClr val="97A4BE"/>
                  </a:solidFill>
                  <a:latin typeface="Corbel" panose="020B0503020204020204" pitchFamily="34" charset="0"/>
                </a:rPr>
                <a:t>Mexico City </a:t>
              </a:r>
            </a:p>
            <a:p>
              <a:pPr algn="r">
                <a:lnSpc>
                  <a:spcPts val="800"/>
                </a:lnSpc>
              </a:pPr>
              <a:r>
                <a:rPr lang="en-US" sz="800" dirty="0">
                  <a:solidFill>
                    <a:srgbClr val="97A4BE"/>
                  </a:solidFill>
                  <a:latin typeface="Corbel" panose="020B0503020204020204" pitchFamily="34" charset="0"/>
                </a:rPr>
                <a:t>Miami </a:t>
              </a:r>
            </a:p>
            <a:p>
              <a:pPr algn="r">
                <a:lnSpc>
                  <a:spcPts val="800"/>
                </a:lnSpc>
              </a:pPr>
              <a:r>
                <a:rPr lang="en-US" sz="800" dirty="0">
                  <a:solidFill>
                    <a:srgbClr val="97A4BE"/>
                  </a:solidFill>
                  <a:latin typeface="Corbel" panose="020B0503020204020204" pitchFamily="34" charset="0"/>
                </a:rPr>
                <a:t>Milwaukee </a:t>
              </a:r>
            </a:p>
            <a:p>
              <a:pPr algn="r">
                <a:lnSpc>
                  <a:spcPts val="800"/>
                </a:lnSpc>
              </a:pPr>
              <a:r>
                <a:rPr lang="en-US" sz="800" dirty="0">
                  <a:solidFill>
                    <a:srgbClr val="97A4BE"/>
                  </a:solidFill>
                  <a:latin typeface="Corbel" panose="020B0503020204020204" pitchFamily="34" charset="0"/>
                </a:rPr>
                <a:t>Minneapolis</a:t>
              </a:r>
            </a:p>
            <a:p>
              <a:pPr algn="r">
                <a:lnSpc>
                  <a:spcPts val="800"/>
                </a:lnSpc>
              </a:pPr>
              <a:r>
                <a:rPr lang="en-US" sz="800" dirty="0">
                  <a:solidFill>
                    <a:srgbClr val="97A4BE"/>
                  </a:solidFill>
                  <a:latin typeface="Corbel" panose="020B0503020204020204" pitchFamily="34" charset="0"/>
                </a:rPr>
                <a:t>Montréal </a:t>
              </a:r>
            </a:p>
            <a:p>
              <a:pPr algn="r">
                <a:lnSpc>
                  <a:spcPts val="800"/>
                </a:lnSpc>
              </a:pPr>
              <a:r>
                <a:rPr lang="en-US" sz="800" dirty="0">
                  <a:solidFill>
                    <a:srgbClr val="97A4BE"/>
                  </a:solidFill>
                  <a:latin typeface="Corbel" panose="020B0503020204020204" pitchFamily="34" charset="0"/>
                </a:rPr>
                <a:t>Morristown </a:t>
              </a:r>
            </a:p>
            <a:p>
              <a:pPr algn="r">
                <a:lnSpc>
                  <a:spcPts val="800"/>
                </a:lnSpc>
              </a:pPr>
              <a:r>
                <a:rPr lang="en-US" sz="800" dirty="0">
                  <a:solidFill>
                    <a:srgbClr val="97A4BE"/>
                  </a:solidFill>
                  <a:latin typeface="Corbel" panose="020B0503020204020204" pitchFamily="34" charset="0"/>
                </a:rPr>
                <a:t>Nashville</a:t>
              </a:r>
            </a:p>
            <a:p>
              <a:pPr algn="r">
                <a:lnSpc>
                  <a:spcPts val="800"/>
                </a:lnSpc>
              </a:pPr>
              <a:r>
                <a:rPr lang="en-US" sz="800" dirty="0">
                  <a:solidFill>
                    <a:srgbClr val="97A4BE"/>
                  </a:solidFill>
                  <a:latin typeface="Corbel" panose="020B0503020204020204" pitchFamily="34" charset="0"/>
                </a:rPr>
                <a:t>New Orleans </a:t>
              </a:r>
            </a:p>
            <a:p>
              <a:pPr algn="r">
                <a:lnSpc>
                  <a:spcPts val="800"/>
                </a:lnSpc>
              </a:pPr>
              <a:r>
                <a:rPr lang="en-US" sz="800" dirty="0">
                  <a:solidFill>
                    <a:srgbClr val="97A4BE"/>
                  </a:solidFill>
                  <a:latin typeface="Corbel" panose="020B0503020204020204" pitchFamily="34" charset="0"/>
                </a:rPr>
                <a:t>New York  </a:t>
              </a:r>
            </a:p>
            <a:p>
              <a:pPr algn="r">
                <a:lnSpc>
                  <a:spcPts val="800"/>
                </a:lnSpc>
              </a:pPr>
              <a:r>
                <a:rPr lang="en-US" sz="800" dirty="0">
                  <a:solidFill>
                    <a:srgbClr val="97A4BE"/>
                  </a:solidFill>
                  <a:latin typeface="Corbel" panose="020B0503020204020204" pitchFamily="34" charset="0"/>
                </a:rPr>
                <a:t>Oklahoma City </a:t>
              </a:r>
            </a:p>
            <a:p>
              <a:pPr algn="r">
                <a:lnSpc>
                  <a:spcPts val="800"/>
                </a:lnSpc>
              </a:pPr>
              <a:r>
                <a:rPr lang="en-US" sz="800" dirty="0">
                  <a:solidFill>
                    <a:srgbClr val="97A4BE"/>
                  </a:solidFill>
                  <a:latin typeface="Corbel" panose="020B0503020204020204" pitchFamily="34" charset="0"/>
                </a:rPr>
                <a:t>Orange County</a:t>
              </a:r>
            </a:p>
            <a:p>
              <a:pPr algn="r">
                <a:lnSpc>
                  <a:spcPts val="800"/>
                </a:lnSpc>
              </a:pPr>
              <a:r>
                <a:rPr lang="en-US" sz="800" dirty="0">
                  <a:solidFill>
                    <a:srgbClr val="97A4BE"/>
                  </a:solidFill>
                  <a:latin typeface="Corbel" panose="020B0503020204020204" pitchFamily="34" charset="0"/>
                </a:rPr>
                <a:t>Paris</a:t>
              </a:r>
            </a:p>
            <a:p>
              <a:pPr algn="r">
                <a:lnSpc>
                  <a:spcPts val="800"/>
                </a:lnSpc>
              </a:pPr>
              <a:r>
                <a:rPr lang="en-US" sz="800" dirty="0">
                  <a:solidFill>
                    <a:srgbClr val="97A4BE"/>
                  </a:solidFill>
                  <a:latin typeface="Corbel" panose="020B0503020204020204" pitchFamily="34" charset="0"/>
                </a:rPr>
                <a:t>Philadelphia </a:t>
              </a:r>
            </a:p>
            <a:p>
              <a:pPr algn="r">
                <a:lnSpc>
                  <a:spcPts val="800"/>
                </a:lnSpc>
              </a:pPr>
              <a:r>
                <a:rPr lang="en-US" sz="800" dirty="0">
                  <a:solidFill>
                    <a:srgbClr val="97A4BE"/>
                  </a:solidFill>
                  <a:latin typeface="Corbel" panose="020B0503020204020204" pitchFamily="34" charset="0"/>
                </a:rPr>
                <a:t>Phoenix </a:t>
              </a:r>
            </a:p>
            <a:p>
              <a:pPr algn="r">
                <a:lnSpc>
                  <a:spcPts val="800"/>
                </a:lnSpc>
              </a:pPr>
              <a:r>
                <a:rPr lang="en-US" sz="800" dirty="0">
                  <a:solidFill>
                    <a:srgbClr val="97A4BE"/>
                  </a:solidFill>
                  <a:latin typeface="Corbel" panose="020B0503020204020204" pitchFamily="34" charset="0"/>
                </a:rPr>
                <a:t>Pittsburgh </a:t>
              </a:r>
            </a:p>
            <a:p>
              <a:pPr algn="r">
                <a:lnSpc>
                  <a:spcPts val="800"/>
                </a:lnSpc>
              </a:pPr>
              <a:r>
                <a:rPr lang="en-US" sz="800" dirty="0">
                  <a:solidFill>
                    <a:srgbClr val="97A4BE"/>
                  </a:solidFill>
                  <a:latin typeface="Corbel" panose="020B0503020204020204" pitchFamily="34" charset="0"/>
                </a:rPr>
                <a:t>Portland (ME) </a:t>
              </a:r>
            </a:p>
            <a:p>
              <a:pPr algn="r">
                <a:lnSpc>
                  <a:spcPts val="800"/>
                </a:lnSpc>
              </a:pPr>
              <a:r>
                <a:rPr lang="en-US" sz="800" dirty="0">
                  <a:solidFill>
                    <a:srgbClr val="97A4BE"/>
                  </a:solidFill>
                  <a:latin typeface="Corbel" panose="020B0503020204020204" pitchFamily="34" charset="0"/>
                </a:rPr>
                <a:t>Portland (OR)</a:t>
              </a:r>
            </a:p>
            <a:p>
              <a:pPr algn="r">
                <a:lnSpc>
                  <a:spcPts val="800"/>
                </a:lnSpc>
              </a:pPr>
              <a:r>
                <a:rPr lang="en-US" sz="800" dirty="0">
                  <a:solidFill>
                    <a:srgbClr val="97A4BE"/>
                  </a:solidFill>
                  <a:latin typeface="Corbel" panose="020B0503020204020204" pitchFamily="34" charset="0"/>
                </a:rPr>
                <a:t>Raleigh </a:t>
              </a:r>
            </a:p>
            <a:p>
              <a:pPr algn="r">
                <a:lnSpc>
                  <a:spcPts val="800"/>
                </a:lnSpc>
              </a:pPr>
              <a:r>
                <a:rPr lang="en-US" sz="800" dirty="0">
                  <a:solidFill>
                    <a:srgbClr val="97A4BE"/>
                  </a:solidFill>
                  <a:latin typeface="Corbel" panose="020B0503020204020204" pitchFamily="34" charset="0"/>
                </a:rPr>
                <a:t>Richmond </a:t>
              </a:r>
            </a:p>
            <a:p>
              <a:pPr algn="r">
                <a:lnSpc>
                  <a:spcPts val="800"/>
                </a:lnSpc>
              </a:pPr>
              <a:r>
                <a:rPr lang="en-US" sz="800" dirty="0">
                  <a:solidFill>
                    <a:srgbClr val="97A4BE"/>
                  </a:solidFill>
                  <a:latin typeface="Corbel" panose="020B0503020204020204" pitchFamily="34" charset="0"/>
                </a:rPr>
                <a:t>Sacramento</a:t>
              </a:r>
            </a:p>
            <a:p>
              <a:pPr algn="r">
                <a:lnSpc>
                  <a:spcPts val="800"/>
                </a:lnSpc>
              </a:pPr>
              <a:r>
                <a:rPr lang="en-US" sz="800" dirty="0">
                  <a:solidFill>
                    <a:srgbClr val="97A4BE"/>
                  </a:solidFill>
                  <a:latin typeface="Corbel" panose="020B0503020204020204" pitchFamily="34" charset="0"/>
                </a:rPr>
                <a:t>Salt Lake City </a:t>
              </a:r>
            </a:p>
            <a:p>
              <a:pPr algn="r">
                <a:lnSpc>
                  <a:spcPts val="800"/>
                </a:lnSpc>
              </a:pPr>
              <a:r>
                <a:rPr lang="en-US" sz="800" dirty="0">
                  <a:solidFill>
                    <a:srgbClr val="97A4BE"/>
                  </a:solidFill>
                  <a:latin typeface="Corbel" panose="020B0503020204020204" pitchFamily="34" charset="0"/>
                </a:rPr>
                <a:t>San Antonio </a:t>
              </a:r>
            </a:p>
            <a:p>
              <a:pPr algn="r">
                <a:lnSpc>
                  <a:spcPts val="800"/>
                </a:lnSpc>
              </a:pPr>
              <a:r>
                <a:rPr lang="en-US" sz="800" dirty="0">
                  <a:solidFill>
                    <a:srgbClr val="97A4BE"/>
                  </a:solidFill>
                  <a:latin typeface="Corbel" panose="020B0503020204020204" pitchFamily="34" charset="0"/>
                </a:rPr>
                <a:t>San Diego </a:t>
              </a:r>
            </a:p>
            <a:p>
              <a:pPr algn="r">
                <a:lnSpc>
                  <a:spcPts val="800"/>
                </a:lnSpc>
              </a:pPr>
              <a:r>
                <a:rPr lang="en-US" sz="800" dirty="0">
                  <a:solidFill>
                    <a:srgbClr val="97A4BE"/>
                  </a:solidFill>
                  <a:latin typeface="Corbel" panose="020B0503020204020204" pitchFamily="34" charset="0"/>
                </a:rPr>
                <a:t>San Francisco </a:t>
              </a:r>
            </a:p>
            <a:p>
              <a:pPr algn="r">
                <a:lnSpc>
                  <a:spcPts val="800"/>
                </a:lnSpc>
              </a:pPr>
              <a:r>
                <a:rPr lang="en-US" sz="800" dirty="0">
                  <a:solidFill>
                    <a:srgbClr val="97A4BE"/>
                  </a:solidFill>
                  <a:latin typeface="Corbel" panose="020B0503020204020204" pitchFamily="34" charset="0"/>
                </a:rPr>
                <a:t>Seattle </a:t>
              </a:r>
            </a:p>
            <a:p>
              <a:pPr algn="r">
                <a:lnSpc>
                  <a:spcPts val="800"/>
                </a:lnSpc>
              </a:pPr>
              <a:r>
                <a:rPr lang="en-US" sz="800" dirty="0">
                  <a:solidFill>
                    <a:srgbClr val="97A4BE"/>
                  </a:solidFill>
                  <a:latin typeface="Corbel" panose="020B0503020204020204" pitchFamily="34" charset="0"/>
                </a:rPr>
                <a:t>St. Louis </a:t>
              </a:r>
            </a:p>
            <a:p>
              <a:pPr algn="r">
                <a:lnSpc>
                  <a:spcPts val="800"/>
                </a:lnSpc>
              </a:pPr>
              <a:r>
                <a:rPr lang="en-US" sz="800" dirty="0">
                  <a:solidFill>
                    <a:srgbClr val="97A4BE"/>
                  </a:solidFill>
                  <a:latin typeface="Corbel" panose="020B0503020204020204" pitchFamily="34" charset="0"/>
                </a:rPr>
                <a:t>St. Thomas </a:t>
              </a:r>
            </a:p>
            <a:p>
              <a:pPr algn="r">
                <a:lnSpc>
                  <a:spcPts val="800"/>
                </a:lnSpc>
              </a:pPr>
              <a:r>
                <a:rPr lang="en-US" sz="800" dirty="0">
                  <a:solidFill>
                    <a:srgbClr val="97A4BE"/>
                  </a:solidFill>
                  <a:latin typeface="Corbel" panose="020B0503020204020204" pitchFamily="34" charset="0"/>
                </a:rPr>
                <a:t>Stamford </a:t>
              </a:r>
            </a:p>
            <a:p>
              <a:pPr algn="r">
                <a:lnSpc>
                  <a:spcPts val="800"/>
                </a:lnSpc>
              </a:pPr>
              <a:r>
                <a:rPr lang="en-US" sz="800" dirty="0">
                  <a:solidFill>
                    <a:srgbClr val="97A4BE"/>
                  </a:solidFill>
                  <a:latin typeface="Corbel" panose="020B0503020204020204" pitchFamily="34" charset="0"/>
                </a:rPr>
                <a:t>Tampa </a:t>
              </a:r>
            </a:p>
            <a:p>
              <a:pPr algn="r">
                <a:lnSpc>
                  <a:spcPts val="800"/>
                </a:lnSpc>
              </a:pPr>
              <a:r>
                <a:rPr lang="en-US" sz="800" dirty="0">
                  <a:solidFill>
                    <a:srgbClr val="97A4BE"/>
                  </a:solidFill>
                  <a:latin typeface="Corbel" panose="020B0503020204020204" pitchFamily="34" charset="0"/>
                </a:rPr>
                <a:t> Toronto </a:t>
              </a:r>
            </a:p>
            <a:p>
              <a:pPr algn="r">
                <a:lnSpc>
                  <a:spcPts val="800"/>
                </a:lnSpc>
              </a:pPr>
              <a:r>
                <a:rPr lang="en-US" sz="800" dirty="0">
                  <a:solidFill>
                    <a:srgbClr val="97A4BE"/>
                  </a:solidFill>
                  <a:latin typeface="Corbel" panose="020B0503020204020204" pitchFamily="34" charset="0"/>
                </a:rPr>
                <a:t>Torrance </a:t>
              </a:r>
            </a:p>
            <a:p>
              <a:pPr algn="r">
                <a:lnSpc>
                  <a:spcPts val="800"/>
                </a:lnSpc>
              </a:pPr>
              <a:r>
                <a:rPr lang="en-US" sz="800" dirty="0">
                  <a:solidFill>
                    <a:srgbClr val="97A4BE"/>
                  </a:solidFill>
                  <a:latin typeface="Corbel" panose="020B0503020204020204" pitchFamily="34" charset="0"/>
                </a:rPr>
                <a:t>Tucson </a:t>
              </a:r>
            </a:p>
            <a:p>
              <a:pPr algn="r">
                <a:lnSpc>
                  <a:spcPts val="800"/>
                </a:lnSpc>
              </a:pPr>
              <a:r>
                <a:rPr lang="en-US" sz="800" dirty="0">
                  <a:solidFill>
                    <a:srgbClr val="97A4BE"/>
                  </a:solidFill>
                  <a:latin typeface="Corbel" panose="020B0503020204020204" pitchFamily="34" charset="0"/>
                </a:rPr>
                <a:t>Washington D.C. </a:t>
              </a:r>
            </a:p>
          </p:txBody>
        </p:sp>
      </p:grpSp>
    </p:spTree>
    <p:extLst>
      <p:ext uri="{BB962C8B-B14F-4D97-AF65-F5344CB8AC3E}">
        <p14:creationId xmlns:p14="http://schemas.microsoft.com/office/powerpoint/2010/main" val="23279601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a:solidFill>
                <a:prstClr val="white"/>
              </a:solidFill>
              <a:latin typeface="Futura Md BT"/>
            </a:endParaRPr>
          </a:p>
        </p:txBody>
      </p:sp>
      <p:sp>
        <p:nvSpPr>
          <p:cNvPr id="5" name="Rectangle 4"/>
          <p:cNvSpPr>
            <a:spLocks noChangeArrowheads="1"/>
          </p:cNvSpPr>
          <p:nvPr userDrawn="1"/>
        </p:nvSpPr>
        <p:spPr bwMode="auto">
          <a:xfrm>
            <a:off x="1327298" y="1562274"/>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a:solidFill>
                  <a:srgbClr val="003366"/>
                </a:solidFill>
                <a:latin typeface="+mn-lt"/>
              </a:rPr>
              <a:t>Atlanta</a:t>
            </a:r>
          </a:p>
          <a:p>
            <a:pPr>
              <a:lnSpc>
                <a:spcPct val="100000"/>
              </a:lnSpc>
              <a:defRPr/>
            </a:pPr>
            <a:r>
              <a:rPr lang="en-US" altLang="en-US" sz="2000" spc="-10">
                <a:solidFill>
                  <a:srgbClr val="003366"/>
                </a:solidFill>
                <a:latin typeface="+mn-lt"/>
              </a:rPr>
              <a:t>Austin</a:t>
            </a:r>
          </a:p>
          <a:p>
            <a:pPr>
              <a:lnSpc>
                <a:spcPct val="100000"/>
              </a:lnSpc>
              <a:defRPr/>
            </a:pPr>
            <a:r>
              <a:rPr lang="en-US" altLang="en-US" sz="2000" spc="-10">
                <a:solidFill>
                  <a:srgbClr val="003366"/>
                </a:solidFill>
                <a:latin typeface="+mn-lt"/>
              </a:rPr>
              <a:t>Berlin</a:t>
            </a:r>
          </a:p>
          <a:p>
            <a:pPr>
              <a:lnSpc>
                <a:spcPct val="100000"/>
              </a:lnSpc>
              <a:defRPr/>
            </a:pPr>
            <a:r>
              <a:rPr lang="en-US" altLang="en-US" sz="2000" spc="-10">
                <a:solidFill>
                  <a:srgbClr val="003366"/>
                </a:solidFill>
                <a:latin typeface="+mn-lt"/>
              </a:rPr>
              <a:t>Birmingham</a:t>
            </a:r>
          </a:p>
          <a:p>
            <a:pPr>
              <a:lnSpc>
                <a:spcPct val="100000"/>
              </a:lnSpc>
              <a:defRPr/>
            </a:pPr>
            <a:r>
              <a:rPr lang="en-US" altLang="en-US" sz="2000" spc="-10">
                <a:solidFill>
                  <a:srgbClr val="003366"/>
                </a:solidFill>
                <a:latin typeface="+mn-lt"/>
              </a:rPr>
              <a:t>Boston</a:t>
            </a:r>
          </a:p>
          <a:p>
            <a:pPr>
              <a:lnSpc>
                <a:spcPct val="100000"/>
              </a:lnSpc>
              <a:defRPr/>
            </a:pPr>
            <a:r>
              <a:rPr lang="en-US" altLang="en-US" sz="2000" spc="-10">
                <a:solidFill>
                  <a:srgbClr val="003366"/>
                </a:solidFill>
                <a:latin typeface="+mn-lt"/>
              </a:rPr>
              <a:t>Charleston</a:t>
            </a:r>
          </a:p>
          <a:p>
            <a:pPr>
              <a:lnSpc>
                <a:spcPct val="100000"/>
              </a:lnSpc>
              <a:defRPr/>
            </a:pPr>
            <a:r>
              <a:rPr lang="en-US" altLang="en-US" sz="2000" spc="-10">
                <a:solidFill>
                  <a:srgbClr val="003366"/>
                </a:solidFill>
                <a:latin typeface="+mn-lt"/>
              </a:rPr>
              <a:t>Charlotte</a:t>
            </a:r>
          </a:p>
          <a:p>
            <a:pPr>
              <a:lnSpc>
                <a:spcPct val="100000"/>
              </a:lnSpc>
              <a:defRPr/>
            </a:pPr>
            <a:r>
              <a:rPr lang="en-US" altLang="en-US" sz="2000" spc="-10">
                <a:solidFill>
                  <a:srgbClr val="003366"/>
                </a:solidFill>
                <a:latin typeface="+mn-lt"/>
              </a:rPr>
              <a:t>Chicago</a:t>
            </a:r>
          </a:p>
          <a:p>
            <a:pPr>
              <a:lnSpc>
                <a:spcPct val="100000"/>
              </a:lnSpc>
              <a:defRPr/>
            </a:pPr>
            <a:r>
              <a:rPr lang="en-US" altLang="en-US" sz="2000" spc="-10">
                <a:solidFill>
                  <a:srgbClr val="003366"/>
                </a:solidFill>
                <a:latin typeface="+mn-lt"/>
              </a:rPr>
              <a:t>Cleveland</a:t>
            </a:r>
          </a:p>
          <a:p>
            <a:pPr>
              <a:lnSpc>
                <a:spcPct val="100000"/>
              </a:lnSpc>
              <a:defRPr/>
            </a:pPr>
            <a:r>
              <a:rPr lang="en-US" altLang="en-US" sz="2000" spc="-10">
                <a:solidFill>
                  <a:srgbClr val="003366"/>
                </a:solidFill>
                <a:latin typeface="+mn-lt"/>
              </a:rPr>
              <a:t>Columbia</a:t>
            </a:r>
          </a:p>
          <a:p>
            <a:pPr>
              <a:lnSpc>
                <a:spcPct val="100000"/>
              </a:lnSpc>
              <a:defRPr/>
            </a:pPr>
            <a:r>
              <a:rPr lang="en-US" altLang="en-US" sz="2000" spc="-10">
                <a:solidFill>
                  <a:srgbClr val="003366"/>
                </a:solidFill>
                <a:latin typeface="+mn-lt"/>
              </a:rPr>
              <a:t>Columbus</a:t>
            </a:r>
          </a:p>
          <a:p>
            <a:pPr>
              <a:lnSpc>
                <a:spcPct val="100000"/>
              </a:lnSpc>
              <a:defRPr/>
            </a:pPr>
            <a:r>
              <a:rPr lang="en-US" altLang="en-US" sz="2000" spc="-10">
                <a:solidFill>
                  <a:srgbClr val="003366"/>
                </a:solidFill>
                <a:latin typeface="+mn-lt"/>
              </a:rPr>
              <a:t>Dallas</a:t>
            </a:r>
          </a:p>
          <a:p>
            <a:pPr>
              <a:lnSpc>
                <a:spcPct val="100000"/>
              </a:lnSpc>
              <a:defRPr/>
            </a:pPr>
            <a:r>
              <a:rPr lang="en-US" altLang="en-US" sz="2000" spc="-10">
                <a:solidFill>
                  <a:srgbClr val="003366"/>
                </a:solidFill>
                <a:latin typeface="+mn-lt"/>
              </a:rPr>
              <a:t>Denver</a:t>
            </a:r>
          </a:p>
          <a:p>
            <a:pPr>
              <a:lnSpc>
                <a:spcPct val="100000"/>
              </a:lnSpc>
              <a:defRPr/>
            </a:pPr>
            <a:r>
              <a:rPr lang="en-US" altLang="en-US" sz="2000" spc="-10">
                <a:solidFill>
                  <a:srgbClr val="003366"/>
                </a:solidFill>
                <a:latin typeface="+mn-lt"/>
              </a:rPr>
              <a:t>Detroit (Metro)</a:t>
            </a:r>
            <a:endParaRPr lang="en-US" altLang="en-US" sz="2000" spc="-20">
              <a:solidFill>
                <a:srgbClr val="003366"/>
              </a:solidFill>
              <a:latin typeface="+mn-lt"/>
            </a:endParaRPr>
          </a:p>
        </p:txBody>
      </p:sp>
      <p:sp>
        <p:nvSpPr>
          <p:cNvPr id="6" name="Rectangle 5"/>
          <p:cNvSpPr/>
          <p:nvPr userDrawn="1"/>
        </p:nvSpPr>
        <p:spPr>
          <a:xfrm>
            <a:off x="3796894" y="1562274"/>
            <a:ext cx="2017713" cy="4093428"/>
          </a:xfrm>
          <a:prstGeom prst="rect">
            <a:avLst/>
          </a:prstGeom>
        </p:spPr>
        <p:txBody>
          <a:bodyPr>
            <a:noAutofit/>
          </a:bodyPr>
          <a:lstStyle/>
          <a:p>
            <a:pPr>
              <a:lnSpc>
                <a:spcPts val="2500"/>
              </a:lnSpc>
              <a:defRPr/>
            </a:pPr>
            <a:r>
              <a:rPr lang="en-US" altLang="en-US" sz="2000" spc="-10">
                <a:solidFill>
                  <a:srgbClr val="003366"/>
                </a:solidFill>
                <a:latin typeface="+mn-lt"/>
              </a:rPr>
              <a:t>Greenville</a:t>
            </a:r>
          </a:p>
          <a:p>
            <a:pPr>
              <a:lnSpc>
                <a:spcPts val="2500"/>
              </a:lnSpc>
              <a:defRPr/>
            </a:pPr>
            <a:r>
              <a:rPr lang="en-US" altLang="en-US" sz="2000" spc="-10">
                <a:solidFill>
                  <a:srgbClr val="003366"/>
                </a:solidFill>
                <a:latin typeface="+mn-lt"/>
              </a:rPr>
              <a:t>Houston</a:t>
            </a:r>
          </a:p>
          <a:p>
            <a:pPr>
              <a:lnSpc>
                <a:spcPts val="2500"/>
              </a:lnSpc>
              <a:defRPr/>
            </a:pPr>
            <a:r>
              <a:rPr lang="en-US" altLang="en-US" sz="2000" spc="-10">
                <a:solidFill>
                  <a:srgbClr val="003366"/>
                </a:solidFill>
                <a:latin typeface="+mn-lt"/>
              </a:rPr>
              <a:t>Indianapolis</a:t>
            </a:r>
          </a:p>
          <a:p>
            <a:pPr>
              <a:lnSpc>
                <a:spcPts val="2500"/>
              </a:lnSpc>
              <a:defRPr/>
            </a:pPr>
            <a:r>
              <a:rPr lang="en-US" altLang="en-US" sz="2000" spc="-10">
                <a:solidFill>
                  <a:srgbClr val="003366"/>
                </a:solidFill>
                <a:latin typeface="+mn-lt"/>
              </a:rPr>
              <a:t>Kansas City</a:t>
            </a:r>
            <a:br>
              <a:rPr lang="en-US" altLang="en-US" sz="2000" spc="-10">
                <a:solidFill>
                  <a:srgbClr val="003366"/>
                </a:solidFill>
                <a:latin typeface="+mn-lt"/>
              </a:rPr>
            </a:br>
            <a:r>
              <a:rPr lang="en-US" altLang="en-US" sz="2000" spc="-10">
                <a:solidFill>
                  <a:srgbClr val="003366"/>
                </a:solidFill>
                <a:latin typeface="+mn-lt"/>
              </a:rPr>
              <a:t>Las Vegas</a:t>
            </a:r>
          </a:p>
          <a:p>
            <a:pPr>
              <a:lnSpc>
                <a:spcPts val="2500"/>
              </a:lnSpc>
              <a:defRPr/>
            </a:pPr>
            <a:r>
              <a:rPr lang="en-US" altLang="en-US" sz="2000" spc="-10">
                <a:solidFill>
                  <a:srgbClr val="003366"/>
                </a:solidFill>
                <a:latin typeface="+mn-lt"/>
              </a:rPr>
              <a:t>London</a:t>
            </a:r>
          </a:p>
          <a:p>
            <a:pPr>
              <a:lnSpc>
                <a:spcPts val="2500"/>
              </a:lnSpc>
              <a:defRPr/>
            </a:pPr>
            <a:r>
              <a:rPr lang="en-US" altLang="en-US" sz="2000" spc="-10">
                <a:solidFill>
                  <a:srgbClr val="003366"/>
                </a:solidFill>
                <a:latin typeface="+mn-lt"/>
              </a:rPr>
              <a:t>Los Angeles</a:t>
            </a:r>
          </a:p>
          <a:p>
            <a:pPr>
              <a:lnSpc>
                <a:spcPts val="2500"/>
              </a:lnSpc>
              <a:defRPr/>
            </a:pPr>
            <a:r>
              <a:rPr lang="en-US" altLang="en-US" sz="2000" spc="-10">
                <a:solidFill>
                  <a:srgbClr val="003366"/>
                </a:solidFill>
                <a:latin typeface="+mn-lt"/>
              </a:rPr>
              <a:t>Memphis</a:t>
            </a:r>
          </a:p>
          <a:p>
            <a:pPr>
              <a:lnSpc>
                <a:spcPts val="2500"/>
              </a:lnSpc>
              <a:defRPr/>
            </a:pPr>
            <a:r>
              <a:rPr lang="en-US" altLang="en-US" sz="2000" spc="-10">
                <a:solidFill>
                  <a:srgbClr val="003366"/>
                </a:solidFill>
                <a:latin typeface="+mn-lt"/>
              </a:rPr>
              <a:t>Mexico City</a:t>
            </a:r>
          </a:p>
          <a:p>
            <a:pPr>
              <a:lnSpc>
                <a:spcPts val="2500"/>
              </a:lnSpc>
              <a:defRPr/>
            </a:pPr>
            <a:r>
              <a:rPr lang="en-US" altLang="en-US" sz="2000" spc="-10">
                <a:solidFill>
                  <a:srgbClr val="003366"/>
                </a:solidFill>
                <a:latin typeface="+mn-lt"/>
              </a:rPr>
              <a:t>Miami</a:t>
            </a:r>
          </a:p>
          <a:p>
            <a:pPr>
              <a:lnSpc>
                <a:spcPts val="2500"/>
              </a:lnSpc>
              <a:defRPr/>
            </a:pPr>
            <a:r>
              <a:rPr lang="en-US" altLang="en-US" sz="2000" spc="-10">
                <a:solidFill>
                  <a:srgbClr val="003366"/>
                </a:solidFill>
                <a:latin typeface="+mn-lt"/>
              </a:rPr>
              <a:t>Milwaukee</a:t>
            </a:r>
          </a:p>
          <a:p>
            <a:pPr>
              <a:lnSpc>
                <a:spcPts val="2500"/>
              </a:lnSpc>
              <a:defRPr/>
            </a:pPr>
            <a:r>
              <a:rPr lang="en-US" altLang="en-US" sz="2000" spc="-10">
                <a:solidFill>
                  <a:srgbClr val="003366"/>
                </a:solidFill>
                <a:latin typeface="+mn-lt"/>
              </a:rPr>
              <a:t>Minneapolis</a:t>
            </a:r>
          </a:p>
          <a:p>
            <a:pPr>
              <a:lnSpc>
                <a:spcPts val="2500"/>
              </a:lnSpc>
              <a:defRPr/>
            </a:pPr>
            <a:r>
              <a:rPr lang="en-US" altLang="en-US" sz="2000" spc="-10">
                <a:solidFill>
                  <a:srgbClr val="003366"/>
                </a:solidFill>
                <a:latin typeface="+mn-lt"/>
              </a:rPr>
              <a:t>Montreal </a:t>
            </a:r>
            <a:endParaRPr lang="en-US" altLang="en-US" sz="2000" spc="-20">
              <a:solidFill>
                <a:srgbClr val="003366"/>
              </a:solidFill>
              <a:latin typeface="+mn-lt"/>
            </a:endParaRPr>
          </a:p>
        </p:txBody>
      </p:sp>
      <p:sp>
        <p:nvSpPr>
          <p:cNvPr id="7" name="Rectangle 6"/>
          <p:cNvSpPr/>
          <p:nvPr userDrawn="1"/>
        </p:nvSpPr>
        <p:spPr>
          <a:xfrm>
            <a:off x="6153778" y="1562274"/>
            <a:ext cx="2138436" cy="4093428"/>
          </a:xfrm>
          <a:prstGeom prst="rect">
            <a:avLst/>
          </a:prstGeom>
        </p:spPr>
        <p:txBody>
          <a:bodyPr wrap="square">
            <a:noAutofit/>
          </a:bodyPr>
          <a:lstStyle/>
          <a:p>
            <a:pPr>
              <a:lnSpc>
                <a:spcPct val="100000"/>
              </a:lnSpc>
              <a:defRPr/>
            </a:pPr>
            <a:r>
              <a:rPr lang="en-US" altLang="en-US" sz="2000" spc="-10">
                <a:solidFill>
                  <a:srgbClr val="003366"/>
                </a:solidFill>
                <a:latin typeface="+mn-lt"/>
              </a:rPr>
              <a:t>Morristown</a:t>
            </a:r>
          </a:p>
          <a:p>
            <a:pPr>
              <a:lnSpc>
                <a:spcPct val="100000"/>
              </a:lnSpc>
              <a:defRPr/>
            </a:pPr>
            <a:r>
              <a:rPr lang="en-US" altLang="en-US" sz="2000" spc="-10">
                <a:solidFill>
                  <a:srgbClr val="003366"/>
                </a:solidFill>
                <a:latin typeface="+mn-lt"/>
              </a:rPr>
              <a:t>Nashville</a:t>
            </a:r>
          </a:p>
          <a:p>
            <a:pPr>
              <a:lnSpc>
                <a:spcPct val="100000"/>
              </a:lnSpc>
              <a:defRPr/>
            </a:pPr>
            <a:r>
              <a:rPr lang="en-US" altLang="en-US" sz="2000" spc="-10">
                <a:solidFill>
                  <a:srgbClr val="003366"/>
                </a:solidFill>
                <a:latin typeface="+mn-lt"/>
              </a:rPr>
              <a:t>New Orleans</a:t>
            </a:r>
          </a:p>
          <a:p>
            <a:pPr>
              <a:lnSpc>
                <a:spcPct val="100000"/>
              </a:lnSpc>
              <a:defRPr/>
            </a:pPr>
            <a:r>
              <a:rPr lang="en-US" altLang="en-US" sz="2000" spc="-10">
                <a:solidFill>
                  <a:srgbClr val="003366"/>
                </a:solidFill>
                <a:latin typeface="+mn-lt"/>
              </a:rPr>
              <a:t>New York</a:t>
            </a:r>
          </a:p>
          <a:p>
            <a:pPr>
              <a:lnSpc>
                <a:spcPct val="100000"/>
              </a:lnSpc>
              <a:defRPr/>
            </a:pPr>
            <a:r>
              <a:rPr lang="en-US" altLang="en-US" sz="2000" spc="-10">
                <a:solidFill>
                  <a:srgbClr val="003366"/>
                </a:solidFill>
                <a:latin typeface="+mn-lt"/>
              </a:rPr>
              <a:t>Oklahoma City</a:t>
            </a:r>
          </a:p>
          <a:p>
            <a:pPr>
              <a:lnSpc>
                <a:spcPct val="100000"/>
              </a:lnSpc>
              <a:defRPr/>
            </a:pPr>
            <a:r>
              <a:rPr lang="en-US" altLang="en-US" sz="2000" spc="-10">
                <a:solidFill>
                  <a:srgbClr val="003366"/>
                </a:solidFill>
                <a:latin typeface="+mn-lt"/>
              </a:rPr>
              <a:t>Orange County</a:t>
            </a:r>
          </a:p>
          <a:p>
            <a:pPr>
              <a:lnSpc>
                <a:spcPct val="100000"/>
              </a:lnSpc>
              <a:defRPr/>
            </a:pPr>
            <a:r>
              <a:rPr lang="en-US" altLang="en-US" sz="2000" spc="-10">
                <a:solidFill>
                  <a:srgbClr val="003366"/>
                </a:solidFill>
                <a:latin typeface="+mn-lt"/>
              </a:rPr>
              <a:t>Paris</a:t>
            </a:r>
          </a:p>
          <a:p>
            <a:pPr>
              <a:lnSpc>
                <a:spcPct val="100000"/>
              </a:lnSpc>
              <a:defRPr/>
            </a:pPr>
            <a:r>
              <a:rPr lang="en-US" altLang="en-US" sz="2000" spc="-10">
                <a:solidFill>
                  <a:srgbClr val="003366"/>
                </a:solidFill>
                <a:latin typeface="+mn-lt"/>
              </a:rPr>
              <a:t>Philadelphia</a:t>
            </a:r>
          </a:p>
          <a:p>
            <a:pPr>
              <a:lnSpc>
                <a:spcPct val="100000"/>
              </a:lnSpc>
              <a:defRPr/>
            </a:pPr>
            <a:r>
              <a:rPr lang="en-US" altLang="en-US" sz="2000" spc="-10">
                <a:solidFill>
                  <a:srgbClr val="003366"/>
                </a:solidFill>
                <a:latin typeface="+mn-lt"/>
              </a:rPr>
              <a:t>Phoenix</a:t>
            </a:r>
          </a:p>
          <a:p>
            <a:pPr>
              <a:lnSpc>
                <a:spcPct val="100000"/>
              </a:lnSpc>
              <a:defRPr/>
            </a:pPr>
            <a:r>
              <a:rPr lang="en-US" altLang="en-US" sz="2000" spc="-20">
                <a:solidFill>
                  <a:srgbClr val="003366"/>
                </a:solidFill>
                <a:latin typeface="+mn-lt"/>
              </a:rPr>
              <a:t>Pittsburgh</a:t>
            </a:r>
          </a:p>
          <a:p>
            <a:pPr>
              <a:lnSpc>
                <a:spcPct val="100000"/>
              </a:lnSpc>
              <a:defRPr/>
            </a:pPr>
            <a:r>
              <a:rPr lang="en-US" altLang="en-US" sz="2000" spc="-20">
                <a:solidFill>
                  <a:srgbClr val="003366"/>
                </a:solidFill>
                <a:latin typeface="+mn-lt"/>
              </a:rPr>
              <a:t>Portland (ME)</a:t>
            </a:r>
          </a:p>
          <a:p>
            <a:pPr>
              <a:lnSpc>
                <a:spcPct val="100000"/>
              </a:lnSpc>
              <a:defRPr/>
            </a:pPr>
            <a:r>
              <a:rPr lang="en-US" altLang="en-US" sz="2000" spc="-20">
                <a:solidFill>
                  <a:srgbClr val="003366"/>
                </a:solidFill>
                <a:latin typeface="+mn-lt"/>
              </a:rPr>
              <a:t>Portland (OR)</a:t>
            </a:r>
          </a:p>
          <a:p>
            <a:pPr>
              <a:lnSpc>
                <a:spcPct val="100000"/>
              </a:lnSpc>
              <a:defRPr/>
            </a:pPr>
            <a:r>
              <a:rPr lang="en-US" altLang="en-US" sz="2000" spc="-20">
                <a:solidFill>
                  <a:srgbClr val="003366"/>
                </a:solidFill>
                <a:latin typeface="+mn-lt"/>
              </a:rPr>
              <a:t>Raleigh</a:t>
            </a:r>
          </a:p>
          <a:p>
            <a:pPr marL="0" marR="0" lvl="0" indent="0" algn="l" defTabSz="914400" rtl="0" eaLnBrk="1" fontAlgn="auto" latinLnBrk="0" hangingPunct="1">
              <a:lnSpc>
                <a:spcPct val="100000"/>
              </a:lnSpc>
              <a:spcBef>
                <a:spcPct val="0"/>
              </a:spcBef>
              <a:spcAft>
                <a:spcPct val="0"/>
              </a:spcAft>
              <a:buClrTx/>
              <a:buSzTx/>
              <a:buFontTx/>
              <a:buNone/>
              <a:defRPr/>
            </a:pPr>
            <a:r>
              <a:rPr lang="en-US" altLang="en-US" sz="2000" spc="-20">
                <a:solidFill>
                  <a:srgbClr val="003366"/>
                </a:solidFill>
                <a:latin typeface="+mn-lt"/>
              </a:rPr>
              <a:t>Richmond</a:t>
            </a:r>
          </a:p>
          <a:p>
            <a:pPr>
              <a:lnSpc>
                <a:spcPct val="100000"/>
              </a:lnSpc>
              <a:defRPr/>
            </a:pPr>
            <a:r>
              <a:rPr lang="en-US" altLang="en-US" sz="2000" spc="-20">
                <a:solidFill>
                  <a:srgbClr val="003366"/>
                </a:solidFill>
                <a:latin typeface="+mn-lt"/>
              </a:rPr>
              <a:t> </a:t>
            </a:r>
          </a:p>
        </p:txBody>
      </p:sp>
      <p:sp>
        <p:nvSpPr>
          <p:cNvPr id="8" name="Rectangle 7"/>
          <p:cNvSpPr/>
          <p:nvPr userDrawn="1"/>
        </p:nvSpPr>
        <p:spPr>
          <a:xfrm>
            <a:off x="8631385" y="1604893"/>
            <a:ext cx="2777349" cy="4401205"/>
          </a:xfrm>
          <a:prstGeom prst="rect">
            <a:avLst/>
          </a:prstGeom>
        </p:spPr>
        <p:txBody>
          <a:bodyPr wrap="square">
            <a:noAutofit/>
          </a:bodyPr>
          <a:lstStyle/>
          <a:p>
            <a:pPr>
              <a:lnSpc>
                <a:spcPct val="100000"/>
              </a:lnSpc>
              <a:defRPr/>
            </a:pPr>
            <a:r>
              <a:rPr lang="en-US" altLang="en-US" sz="2000" spc="-20">
                <a:solidFill>
                  <a:srgbClr val="003366"/>
                </a:solidFill>
                <a:latin typeface="+mn-lt"/>
              </a:rPr>
              <a:t>Sacramento</a:t>
            </a:r>
          </a:p>
          <a:p>
            <a:pPr>
              <a:lnSpc>
                <a:spcPct val="100000"/>
              </a:lnSpc>
              <a:defRPr/>
            </a:pPr>
            <a:r>
              <a:rPr lang="en-US" altLang="en-US" sz="2000" spc="-20">
                <a:solidFill>
                  <a:srgbClr val="003366"/>
                </a:solidFill>
                <a:latin typeface="+mn-lt"/>
              </a:rPr>
              <a:t>Salt Lake</a:t>
            </a:r>
            <a:r>
              <a:rPr lang="en-US" altLang="en-US" sz="2000" spc="-20" baseline="0">
                <a:solidFill>
                  <a:srgbClr val="003366"/>
                </a:solidFill>
                <a:latin typeface="+mn-lt"/>
              </a:rPr>
              <a:t> City</a:t>
            </a:r>
            <a:endParaRPr lang="en-US" altLang="en-US" sz="2000" spc="-20">
              <a:solidFill>
                <a:srgbClr val="003366"/>
              </a:solidFill>
              <a:latin typeface="+mn-lt"/>
            </a:endParaRPr>
          </a:p>
          <a:p>
            <a:pPr>
              <a:lnSpc>
                <a:spcPct val="100000"/>
              </a:lnSpc>
              <a:defRPr/>
            </a:pPr>
            <a:r>
              <a:rPr lang="en-US" altLang="en-US" sz="2000" spc="-20">
                <a:solidFill>
                  <a:srgbClr val="003366"/>
                </a:solidFill>
                <a:latin typeface="+mn-lt"/>
              </a:rPr>
              <a:t>San Antonio</a:t>
            </a:r>
          </a:p>
          <a:p>
            <a:pPr>
              <a:lnSpc>
                <a:spcPct val="100000"/>
              </a:lnSpc>
              <a:defRPr/>
            </a:pPr>
            <a:r>
              <a:rPr lang="en-US" altLang="en-US" sz="2000" spc="-20">
                <a:solidFill>
                  <a:srgbClr val="003366"/>
                </a:solidFill>
                <a:latin typeface="+mn-lt"/>
              </a:rPr>
              <a:t>San Diego</a:t>
            </a:r>
          </a:p>
          <a:p>
            <a:pPr>
              <a:lnSpc>
                <a:spcPct val="100000"/>
              </a:lnSpc>
              <a:defRPr/>
            </a:pPr>
            <a:r>
              <a:rPr lang="en-US" altLang="en-US" sz="2000" spc="-20">
                <a:solidFill>
                  <a:srgbClr val="003366"/>
                </a:solidFill>
                <a:latin typeface="+mn-lt"/>
              </a:rPr>
              <a:t>San Francisco</a:t>
            </a:r>
          </a:p>
          <a:p>
            <a:pPr>
              <a:lnSpc>
                <a:spcPct val="100000"/>
              </a:lnSpc>
              <a:defRPr/>
            </a:pPr>
            <a:r>
              <a:rPr lang="en-US" altLang="en-US" sz="2000" spc="-20">
                <a:solidFill>
                  <a:srgbClr val="003366"/>
                </a:solidFill>
                <a:latin typeface="+mn-lt"/>
              </a:rPr>
              <a:t>Seattle</a:t>
            </a:r>
          </a:p>
          <a:p>
            <a:pPr>
              <a:lnSpc>
                <a:spcPct val="100000"/>
              </a:lnSpc>
              <a:defRPr/>
            </a:pPr>
            <a:r>
              <a:rPr lang="en-US" altLang="en-US" sz="2000" spc="-20">
                <a:solidFill>
                  <a:srgbClr val="003366"/>
                </a:solidFill>
                <a:latin typeface="+mn-lt"/>
              </a:rPr>
              <a:t>St. Louis</a:t>
            </a:r>
          </a:p>
          <a:p>
            <a:pPr>
              <a:lnSpc>
                <a:spcPct val="100000"/>
              </a:lnSpc>
              <a:defRPr/>
            </a:pPr>
            <a:r>
              <a:rPr lang="en-US" altLang="en-US" sz="2000" spc="-20">
                <a:solidFill>
                  <a:srgbClr val="003366"/>
                </a:solidFill>
                <a:latin typeface="+mn-lt"/>
              </a:rPr>
              <a:t>St. Thomas</a:t>
            </a:r>
          </a:p>
          <a:p>
            <a:pPr>
              <a:lnSpc>
                <a:spcPct val="100000"/>
              </a:lnSpc>
              <a:defRPr/>
            </a:pPr>
            <a:r>
              <a:rPr lang="en-US" altLang="en-US" sz="2000" spc="-20">
                <a:solidFill>
                  <a:srgbClr val="003366"/>
                </a:solidFill>
                <a:latin typeface="+mn-lt"/>
              </a:rPr>
              <a:t>Stamford</a:t>
            </a:r>
          </a:p>
          <a:p>
            <a:pPr>
              <a:lnSpc>
                <a:spcPct val="100000"/>
              </a:lnSpc>
              <a:defRPr/>
            </a:pPr>
            <a:r>
              <a:rPr lang="en-US" altLang="en-US" sz="2000" spc="-20">
                <a:solidFill>
                  <a:srgbClr val="003366"/>
                </a:solidFill>
                <a:latin typeface="+mn-lt"/>
              </a:rPr>
              <a:t>Tampa</a:t>
            </a:r>
          </a:p>
          <a:p>
            <a:pPr>
              <a:lnSpc>
                <a:spcPct val="100000"/>
              </a:lnSpc>
              <a:defRPr/>
            </a:pPr>
            <a:r>
              <a:rPr lang="en-US" altLang="en-US" sz="2000" spc="-20">
                <a:solidFill>
                  <a:srgbClr val="003366"/>
                </a:solidFill>
                <a:latin typeface="+mn-lt"/>
              </a:rPr>
              <a:t>Toronto</a:t>
            </a:r>
          </a:p>
          <a:p>
            <a:pPr>
              <a:lnSpc>
                <a:spcPct val="100000"/>
              </a:lnSpc>
              <a:defRPr/>
            </a:pPr>
            <a:r>
              <a:rPr lang="en-US" altLang="en-US" sz="2000" spc="-20">
                <a:solidFill>
                  <a:srgbClr val="003366"/>
                </a:solidFill>
                <a:latin typeface="+mn-lt"/>
              </a:rPr>
              <a:t>Torrance</a:t>
            </a:r>
          </a:p>
          <a:p>
            <a:pPr>
              <a:lnSpc>
                <a:spcPct val="100000"/>
              </a:lnSpc>
              <a:defRPr/>
            </a:pPr>
            <a:r>
              <a:rPr lang="en-US" altLang="en-US" sz="2000" spc="-20">
                <a:solidFill>
                  <a:srgbClr val="003366"/>
                </a:solidFill>
                <a:latin typeface="+mn-lt"/>
              </a:rPr>
              <a:t>Tucson</a:t>
            </a:r>
          </a:p>
          <a:p>
            <a:pPr>
              <a:lnSpc>
                <a:spcPct val="100000"/>
              </a:lnSpc>
              <a:defRPr/>
            </a:pPr>
            <a:r>
              <a:rPr lang="en-US" altLang="en-US" sz="2000" spc="-2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a:solidFill>
                  <a:srgbClr val="97A4BE"/>
                </a:solidFill>
                <a:latin typeface="+mj-lt"/>
              </a:rPr>
              <a:t>Our 55 Offices</a:t>
            </a:r>
            <a:endParaRPr kumimoji="0" lang="en-US" sz="5400" b="0" kern="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55891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2" name="Freeform 6"/>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3" name="Freeform 7"/>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5" name="Freeform 9"/>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6" name="Freeform 10"/>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7" name="Freeform 11"/>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1" name="Freeform 15"/>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2" name="Freeform 16"/>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3" name="Freeform 17"/>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4" name="Freeform 18"/>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5" name="Freeform 19"/>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7" name="Freeform 21"/>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8" name="Freeform 22"/>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9" name="Freeform 23"/>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0" name="Freeform 24"/>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1" name="Freeform 25"/>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2" name="Freeform 26"/>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3" name="Freeform 27"/>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4" name="Freeform 28"/>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5" name="Freeform 29"/>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6" name="Freeform 30"/>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7" name="Freeform 31"/>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8" name="Freeform 32"/>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9" name="Freeform 33"/>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1" name="Freeform 35"/>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2" name="Freeform 36"/>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3" name="Freeform 37"/>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4" name="Freeform 38"/>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5" name="Freeform 39"/>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6" name="Freeform 40"/>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9" name="Freeform 43"/>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2" name="Freeform 46"/>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grpSp>
      <p:sp>
        <p:nvSpPr>
          <p:cNvPr id="230" name="Freeform 5"/>
          <p:cNvSpPr/>
          <p:nvPr userDrawn="1"/>
        </p:nvSpPr>
        <p:spPr bwMode="black">
          <a:xfrm>
            <a:off x="1572581" y="5348179"/>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
          <p:cNvSpPr/>
          <p:nvPr userDrawn="1"/>
        </p:nvSpPr>
        <p:spPr bwMode="auto">
          <a:xfrm>
            <a:off x="4291969" y="5878404"/>
            <a:ext cx="69850"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
          <p:cNvSpPr>
            <a:spLocks noEditPoints="1"/>
          </p:cNvSpPr>
          <p:nvPr userDrawn="1"/>
        </p:nvSpPr>
        <p:spPr bwMode="black">
          <a:xfrm>
            <a:off x="580393" y="3414603"/>
            <a:ext cx="3808414"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
          <p:cNvSpPr/>
          <p:nvPr userDrawn="1"/>
        </p:nvSpPr>
        <p:spPr bwMode="black">
          <a:xfrm>
            <a:off x="613730" y="4119454"/>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
          <p:cNvSpPr/>
          <p:nvPr userDrawn="1"/>
        </p:nvSpPr>
        <p:spPr bwMode="grayWhite">
          <a:xfrm>
            <a:off x="1350330" y="-711311"/>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5" name="Freeform 10"/>
          <p:cNvSpPr/>
          <p:nvPr userDrawn="1"/>
        </p:nvSpPr>
        <p:spPr bwMode="grayWhite">
          <a:xfrm>
            <a:off x="442280" y="304690"/>
            <a:ext cx="349250"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6" name="Freeform 11"/>
          <p:cNvSpPr/>
          <p:nvPr userDrawn="1"/>
        </p:nvSpPr>
        <p:spPr bwMode="grayWhite">
          <a:xfrm>
            <a:off x="366080"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7" name="Freeform 12"/>
          <p:cNvSpPr/>
          <p:nvPr userDrawn="1"/>
        </p:nvSpPr>
        <p:spPr bwMode="grayWhite">
          <a:xfrm>
            <a:off x="275593" y="-365235"/>
            <a:ext cx="133350"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8" name="Freeform 13"/>
          <p:cNvSpPr>
            <a:spLocks noEditPoints="1"/>
          </p:cNvSpPr>
          <p:nvPr userDrawn="1"/>
        </p:nvSpPr>
        <p:spPr bwMode="grayWhite">
          <a:xfrm>
            <a:off x="2896556" y="-368410"/>
            <a:ext cx="1158875"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9" name="Freeform 14"/>
          <p:cNvSpPr/>
          <p:nvPr userDrawn="1"/>
        </p:nvSpPr>
        <p:spPr bwMode="grayWhite">
          <a:xfrm>
            <a:off x="6139820" y="1160353"/>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0" name="Freeform 15"/>
          <p:cNvSpPr/>
          <p:nvPr userDrawn="1"/>
        </p:nvSpPr>
        <p:spPr bwMode="grayWhite">
          <a:xfrm>
            <a:off x="6990720" y="328502"/>
            <a:ext cx="668338"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1" name="Freeform 16"/>
          <p:cNvSpPr/>
          <p:nvPr userDrawn="1"/>
        </p:nvSpPr>
        <p:spPr bwMode="grayWhite">
          <a:xfrm>
            <a:off x="5922332"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2" name="Freeform 17"/>
          <p:cNvSpPr/>
          <p:nvPr userDrawn="1"/>
        </p:nvSpPr>
        <p:spPr bwMode="grayWhite">
          <a:xfrm>
            <a:off x="6489070"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3" name="Freeform 18"/>
          <p:cNvSpPr/>
          <p:nvPr userDrawn="1"/>
        </p:nvSpPr>
        <p:spPr bwMode="grayWhite">
          <a:xfrm>
            <a:off x="6884358"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noEditPoints="1"/>
          </p:cNvSpPr>
          <p:nvPr userDrawn="1"/>
        </p:nvSpPr>
        <p:spPr bwMode="grayWhite">
          <a:xfrm>
            <a:off x="1140780" y="-2619486"/>
            <a:ext cx="1957388"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5" name="Freeform 20"/>
          <p:cNvSpPr/>
          <p:nvPr userDrawn="1"/>
        </p:nvSpPr>
        <p:spPr bwMode="grayWhite">
          <a:xfrm>
            <a:off x="2386968" y="-2798874"/>
            <a:ext cx="541338"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6" name="Freeform 21"/>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7" name="Freeform 22"/>
          <p:cNvSpPr/>
          <p:nvPr userDrawn="1"/>
        </p:nvSpPr>
        <p:spPr bwMode="grayWhite">
          <a:xfrm>
            <a:off x="2679068" y="-3378312"/>
            <a:ext cx="363538"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8" name="Freeform 23"/>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9" name="Freeform 24"/>
          <p:cNvSpPr/>
          <p:nvPr userDrawn="1"/>
        </p:nvSpPr>
        <p:spPr bwMode="grayWhite">
          <a:xfrm>
            <a:off x="2477456" y="-3591037"/>
            <a:ext cx="411163"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0" name="Freeform 25"/>
          <p:cNvSpPr/>
          <p:nvPr userDrawn="1"/>
        </p:nvSpPr>
        <p:spPr bwMode="grayWhite">
          <a:xfrm>
            <a:off x="2929894"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1" name="Freeform 26"/>
          <p:cNvSpPr/>
          <p:nvPr userDrawn="1"/>
        </p:nvSpPr>
        <p:spPr bwMode="grayWhite">
          <a:xfrm>
            <a:off x="3037844" y="-3752962"/>
            <a:ext cx="133350"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2" name="Freeform 27"/>
          <p:cNvSpPr/>
          <p:nvPr userDrawn="1"/>
        </p:nvSpPr>
        <p:spPr bwMode="grayWhite">
          <a:xfrm>
            <a:off x="2382206"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3" name="Freeform 28"/>
          <p:cNvSpPr/>
          <p:nvPr userDrawn="1"/>
        </p:nvSpPr>
        <p:spPr bwMode="grayWhite">
          <a:xfrm>
            <a:off x="4728532" y="706327"/>
            <a:ext cx="109538"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4" name="Freeform 29"/>
          <p:cNvSpPr/>
          <p:nvPr userDrawn="1"/>
        </p:nvSpPr>
        <p:spPr bwMode="grayWhite">
          <a:xfrm>
            <a:off x="2139318" y="-2365486"/>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5" name="Freeform 30"/>
          <p:cNvSpPr/>
          <p:nvPr userDrawn="1"/>
        </p:nvSpPr>
        <p:spPr bwMode="grayWhite">
          <a:xfrm>
            <a:off x="4690432" y="-771636"/>
            <a:ext cx="98425"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8" name="Freeform 31"/>
          <p:cNvSpPr/>
          <p:nvPr userDrawn="1"/>
        </p:nvSpPr>
        <p:spPr bwMode="grayWhite">
          <a:xfrm>
            <a:off x="4411032" y="-830373"/>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9" name="Freeform 32"/>
          <p:cNvSpPr/>
          <p:nvPr userDrawn="1"/>
        </p:nvSpPr>
        <p:spPr bwMode="grayWhite">
          <a:xfrm>
            <a:off x="4161794" y="-1305036"/>
            <a:ext cx="514350"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5" name="Freeform 33"/>
          <p:cNvSpPr/>
          <p:nvPr userDrawn="1"/>
        </p:nvSpPr>
        <p:spPr bwMode="grayWhite">
          <a:xfrm>
            <a:off x="3410906" y="-1976549"/>
            <a:ext cx="223838"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6" name="Freeform 34"/>
          <p:cNvSpPr/>
          <p:nvPr userDrawn="1"/>
        </p:nvSpPr>
        <p:spPr bwMode="grayWhite">
          <a:xfrm>
            <a:off x="3964944" y="-2725849"/>
            <a:ext cx="1857376"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7" name="Freeform 35"/>
          <p:cNvSpPr/>
          <p:nvPr userDrawn="1"/>
        </p:nvSpPr>
        <p:spPr bwMode="grayWhite">
          <a:xfrm>
            <a:off x="4809494" y="-952611"/>
            <a:ext cx="74613"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8" name="Freeform 36"/>
          <p:cNvSpPr/>
          <p:nvPr userDrawn="1"/>
        </p:nvSpPr>
        <p:spPr bwMode="grayWhite">
          <a:xfrm>
            <a:off x="4888869"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9" name="Freeform 37"/>
          <p:cNvSpPr/>
          <p:nvPr userDrawn="1"/>
        </p:nvSpPr>
        <p:spPr bwMode="grayWhite">
          <a:xfrm>
            <a:off x="4769807" y="-1803511"/>
            <a:ext cx="147638"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0" name="Freeform 38"/>
          <p:cNvSpPr/>
          <p:nvPr userDrawn="1"/>
        </p:nvSpPr>
        <p:spPr bwMode="grayWhite">
          <a:xfrm>
            <a:off x="4934907"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1" name="Freeform 39"/>
          <p:cNvSpPr/>
          <p:nvPr userDrawn="1"/>
        </p:nvSpPr>
        <p:spPr bwMode="grayWhite">
          <a:xfrm>
            <a:off x="4617407" y="-1987661"/>
            <a:ext cx="69850"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2" name="Freeform 40"/>
          <p:cNvSpPr/>
          <p:nvPr userDrawn="1"/>
        </p:nvSpPr>
        <p:spPr bwMode="grayWhite">
          <a:xfrm>
            <a:off x="3298194" y="-2738549"/>
            <a:ext cx="325438"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3" name="Freeform 41"/>
          <p:cNvSpPr/>
          <p:nvPr userDrawn="1"/>
        </p:nvSpPr>
        <p:spPr bwMode="grayWhite">
          <a:xfrm>
            <a:off x="3650619" y="-2770299"/>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4" name="Freeform 42"/>
          <p:cNvSpPr/>
          <p:nvPr userDrawn="1"/>
        </p:nvSpPr>
        <p:spPr bwMode="grayWhite">
          <a:xfrm>
            <a:off x="4452307" y="-2717911"/>
            <a:ext cx="250825"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5" name="Freeform 43"/>
          <p:cNvSpPr/>
          <p:nvPr userDrawn="1"/>
        </p:nvSpPr>
        <p:spPr bwMode="grayWhite">
          <a:xfrm>
            <a:off x="3655381" y="-3337037"/>
            <a:ext cx="844550"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6" name="Freeform 44"/>
          <p:cNvSpPr/>
          <p:nvPr userDrawn="1"/>
        </p:nvSpPr>
        <p:spPr bwMode="grayWhite">
          <a:xfrm>
            <a:off x="3642681" y="-3059224"/>
            <a:ext cx="173038"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7" name="Freeform 45"/>
          <p:cNvSpPr/>
          <p:nvPr userDrawn="1"/>
        </p:nvSpPr>
        <p:spPr bwMode="grayWhite">
          <a:xfrm>
            <a:off x="3312481"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8" name="Freeform 46"/>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9" name="Freeform 47"/>
          <p:cNvSpPr/>
          <p:nvPr userDrawn="1"/>
        </p:nvSpPr>
        <p:spPr bwMode="grayWhite">
          <a:xfrm>
            <a:off x="3256919" y="-3056049"/>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0" name="Freeform 48"/>
          <p:cNvSpPr/>
          <p:nvPr userDrawn="1"/>
        </p:nvSpPr>
        <p:spPr bwMode="grayWhite">
          <a:xfrm>
            <a:off x="3893506" y="-4724512"/>
            <a:ext cx="946150"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1" name="Freeform 49"/>
          <p:cNvSpPr/>
          <p:nvPr userDrawn="1"/>
        </p:nvSpPr>
        <p:spPr bwMode="grayWhite">
          <a:xfrm>
            <a:off x="3285494" y="-3492612"/>
            <a:ext cx="68263"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6" name="Freeform 50"/>
          <p:cNvSpPr/>
          <p:nvPr userDrawn="1"/>
        </p:nvSpPr>
        <p:spPr bwMode="grayWhite">
          <a:xfrm>
            <a:off x="3682369" y="-3500549"/>
            <a:ext cx="149225"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7" name="Freeform 51"/>
          <p:cNvSpPr/>
          <p:nvPr userDrawn="1"/>
        </p:nvSpPr>
        <p:spPr bwMode="grayWhite">
          <a:xfrm>
            <a:off x="3617281"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8" name="Freeform 52"/>
          <p:cNvSpPr/>
          <p:nvPr userDrawn="1"/>
        </p:nvSpPr>
        <p:spPr bwMode="grayWhite">
          <a:xfrm>
            <a:off x="3347406"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9" name="Freeform 53"/>
          <p:cNvSpPr/>
          <p:nvPr userDrawn="1"/>
        </p:nvSpPr>
        <p:spPr bwMode="grayWhite">
          <a:xfrm>
            <a:off x="3718881" y="-4246674"/>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0" name="Freeform 54"/>
          <p:cNvSpPr/>
          <p:nvPr userDrawn="1"/>
        </p:nvSpPr>
        <p:spPr bwMode="grayWhite">
          <a:xfrm>
            <a:off x="3168019" y="-3722799"/>
            <a:ext cx="26988"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1" name="Freeform 55"/>
          <p:cNvSpPr/>
          <p:nvPr userDrawn="1"/>
        </p:nvSpPr>
        <p:spPr bwMode="grayWhite">
          <a:xfrm>
            <a:off x="3572831" y="-3992674"/>
            <a:ext cx="84138"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2" name="Freeform 56"/>
          <p:cNvSpPr/>
          <p:nvPr userDrawn="1"/>
        </p:nvSpPr>
        <p:spPr bwMode="grayWhite">
          <a:xfrm>
            <a:off x="6560508" y="1287353"/>
            <a:ext cx="247650"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3" name="Freeform 57"/>
          <p:cNvSpPr/>
          <p:nvPr userDrawn="1"/>
        </p:nvSpPr>
        <p:spPr bwMode="grayWhite">
          <a:xfrm>
            <a:off x="4841244" y="-844661"/>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64" name="Freeform 58"/>
          <p:cNvSpPr/>
          <p:nvPr userDrawn="1"/>
        </p:nvSpPr>
        <p:spPr bwMode="grayWhite">
          <a:xfrm>
            <a:off x="6425570"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5" name="Freeform 59"/>
          <p:cNvSpPr/>
          <p:nvPr userDrawn="1"/>
        </p:nvSpPr>
        <p:spPr bwMode="grayWhite">
          <a:xfrm>
            <a:off x="2042481" y="-482711"/>
            <a:ext cx="985838"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6" name="Freeform 60"/>
          <p:cNvSpPr/>
          <p:nvPr userDrawn="1"/>
        </p:nvSpPr>
        <p:spPr bwMode="grayWhite">
          <a:xfrm>
            <a:off x="293055" y="-2825861"/>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73" name="Freeform 67"/>
          <p:cNvSpPr/>
          <p:nvPr userDrawn="1"/>
        </p:nvSpPr>
        <p:spPr bwMode="black">
          <a:xfrm>
            <a:off x="4209419" y="3533666"/>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8"/>
          <p:cNvSpPr/>
          <p:nvPr userDrawn="1"/>
        </p:nvSpPr>
        <p:spPr bwMode="black">
          <a:xfrm>
            <a:off x="3449006" y="3308241"/>
            <a:ext cx="560388"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9"/>
          <p:cNvSpPr/>
          <p:nvPr userDrawn="1"/>
        </p:nvSpPr>
        <p:spPr bwMode="black">
          <a:xfrm>
            <a:off x="870905" y="2849453"/>
            <a:ext cx="858838"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0"/>
          <p:cNvSpPr/>
          <p:nvPr userDrawn="1"/>
        </p:nvSpPr>
        <p:spPr bwMode="black">
          <a:xfrm>
            <a:off x="166055"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1"/>
          <p:cNvSpPr/>
          <p:nvPr userDrawn="1"/>
        </p:nvSpPr>
        <p:spPr bwMode="black">
          <a:xfrm>
            <a:off x="432755" y="3243153"/>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2"/>
          <p:cNvSpPr/>
          <p:nvPr userDrawn="1"/>
        </p:nvSpPr>
        <p:spPr bwMode="auto">
          <a:xfrm>
            <a:off x="459743" y="3171716"/>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3"/>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4"/>
          <p:cNvSpPr/>
          <p:nvPr userDrawn="1"/>
        </p:nvSpPr>
        <p:spPr bwMode="black">
          <a:xfrm>
            <a:off x="1756731" y="2393840"/>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5"/>
          <p:cNvSpPr/>
          <p:nvPr userDrawn="1"/>
        </p:nvSpPr>
        <p:spPr bwMode="black">
          <a:xfrm>
            <a:off x="5817557" y="2243028"/>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76"/>
          <p:cNvSpPr/>
          <p:nvPr userDrawn="1"/>
        </p:nvSpPr>
        <p:spPr bwMode="auto">
          <a:xfrm>
            <a:off x="5482595" y="2782778"/>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77"/>
          <p:cNvSpPr/>
          <p:nvPr userDrawn="1"/>
        </p:nvSpPr>
        <p:spPr bwMode="black">
          <a:xfrm>
            <a:off x="5617532" y="2655778"/>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78"/>
          <p:cNvSpPr>
            <a:spLocks noEditPoints="1"/>
          </p:cNvSpPr>
          <p:nvPr userDrawn="1"/>
        </p:nvSpPr>
        <p:spPr bwMode="black">
          <a:xfrm>
            <a:off x="4322132" y="4143266"/>
            <a:ext cx="10668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79"/>
          <p:cNvSpPr/>
          <p:nvPr userDrawn="1"/>
        </p:nvSpPr>
        <p:spPr bwMode="black">
          <a:xfrm>
            <a:off x="4549144" y="3514616"/>
            <a:ext cx="622300"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86"/>
          <p:cNvSpPr/>
          <p:nvPr userDrawn="1"/>
        </p:nvSpPr>
        <p:spPr bwMode="black">
          <a:xfrm>
            <a:off x="3288669" y="2235090"/>
            <a:ext cx="668338"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87"/>
          <p:cNvSpPr/>
          <p:nvPr userDrawn="1"/>
        </p:nvSpPr>
        <p:spPr bwMode="black">
          <a:xfrm>
            <a:off x="1055055" y="995252"/>
            <a:ext cx="706438"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88"/>
          <p:cNvSpPr/>
          <p:nvPr userDrawn="1"/>
        </p:nvSpPr>
        <p:spPr bwMode="black">
          <a:xfrm>
            <a:off x="3820481" y="2392253"/>
            <a:ext cx="447675"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89"/>
          <p:cNvSpPr/>
          <p:nvPr userDrawn="1"/>
        </p:nvSpPr>
        <p:spPr bwMode="black">
          <a:xfrm>
            <a:off x="4231644" y="2490678"/>
            <a:ext cx="347663"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90"/>
          <p:cNvSpPr/>
          <p:nvPr userDrawn="1"/>
        </p:nvSpPr>
        <p:spPr bwMode="black">
          <a:xfrm>
            <a:off x="2574293" y="2687528"/>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91"/>
          <p:cNvSpPr/>
          <p:nvPr userDrawn="1"/>
        </p:nvSpPr>
        <p:spPr bwMode="black">
          <a:xfrm>
            <a:off x="4090357"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92"/>
          <p:cNvSpPr/>
          <p:nvPr userDrawn="1"/>
        </p:nvSpPr>
        <p:spPr bwMode="black">
          <a:xfrm>
            <a:off x="3480756" y="3855928"/>
            <a:ext cx="655638"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93"/>
          <p:cNvSpPr/>
          <p:nvPr userDrawn="1"/>
        </p:nvSpPr>
        <p:spPr bwMode="black">
          <a:xfrm>
            <a:off x="6125532" y="2289065"/>
            <a:ext cx="28575"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94"/>
          <p:cNvSpPr/>
          <p:nvPr userDrawn="1"/>
        </p:nvSpPr>
        <p:spPr bwMode="black">
          <a:xfrm>
            <a:off x="6181095" y="2270015"/>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95"/>
          <p:cNvSpPr/>
          <p:nvPr userDrawn="1"/>
        </p:nvSpPr>
        <p:spPr bwMode="black">
          <a:xfrm>
            <a:off x="5814382" y="2085865"/>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96"/>
          <p:cNvSpPr/>
          <p:nvPr userDrawn="1"/>
        </p:nvSpPr>
        <p:spPr bwMode="black">
          <a:xfrm>
            <a:off x="5209545" y="2676416"/>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97"/>
          <p:cNvSpPr/>
          <p:nvPr userDrawn="1"/>
        </p:nvSpPr>
        <p:spPr bwMode="black">
          <a:xfrm>
            <a:off x="5966782" y="1368315"/>
            <a:ext cx="450850"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98"/>
          <p:cNvSpPr/>
          <p:nvPr userDrawn="1"/>
        </p:nvSpPr>
        <p:spPr bwMode="black">
          <a:xfrm>
            <a:off x="4349119"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99"/>
          <p:cNvSpPr/>
          <p:nvPr userDrawn="1"/>
        </p:nvSpPr>
        <p:spPr bwMode="black">
          <a:xfrm>
            <a:off x="3957006" y="1641365"/>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00"/>
          <p:cNvSpPr/>
          <p:nvPr userDrawn="1"/>
        </p:nvSpPr>
        <p:spPr bwMode="black">
          <a:xfrm>
            <a:off x="3295019" y="1347678"/>
            <a:ext cx="696913"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01"/>
          <p:cNvSpPr/>
          <p:nvPr userDrawn="1"/>
        </p:nvSpPr>
        <p:spPr bwMode="black">
          <a:xfrm>
            <a:off x="3371219" y="2679591"/>
            <a:ext cx="704850"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02"/>
          <p:cNvSpPr/>
          <p:nvPr userDrawn="1"/>
        </p:nvSpPr>
        <p:spPr bwMode="black">
          <a:xfrm>
            <a:off x="3795081" y="3538428"/>
            <a:ext cx="427038"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03"/>
          <p:cNvSpPr/>
          <p:nvPr userDrawn="1"/>
        </p:nvSpPr>
        <p:spPr bwMode="black">
          <a:xfrm>
            <a:off x="1432880" y="1023827"/>
            <a:ext cx="1177925"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04"/>
          <p:cNvSpPr/>
          <p:nvPr userDrawn="1"/>
        </p:nvSpPr>
        <p:spPr bwMode="black">
          <a:xfrm>
            <a:off x="4680907" y="3154253"/>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05"/>
          <p:cNvSpPr/>
          <p:nvPr userDrawn="1"/>
        </p:nvSpPr>
        <p:spPr bwMode="black">
          <a:xfrm>
            <a:off x="2556831" y="1307990"/>
            <a:ext cx="73660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06"/>
          <p:cNvSpPr/>
          <p:nvPr userDrawn="1"/>
        </p:nvSpPr>
        <p:spPr bwMode="black">
          <a:xfrm>
            <a:off x="2429831" y="2204928"/>
            <a:ext cx="941388"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07"/>
          <p:cNvSpPr/>
          <p:nvPr userDrawn="1"/>
        </p:nvSpPr>
        <p:spPr bwMode="black">
          <a:xfrm>
            <a:off x="5890582" y="1744553"/>
            <a:ext cx="171450"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08"/>
          <p:cNvSpPr/>
          <p:nvPr userDrawn="1"/>
        </p:nvSpPr>
        <p:spPr bwMode="black">
          <a:xfrm>
            <a:off x="5657220" y="2404953"/>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09"/>
          <p:cNvSpPr/>
          <p:nvPr userDrawn="1"/>
        </p:nvSpPr>
        <p:spPr bwMode="black">
          <a:xfrm>
            <a:off x="1548768"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10"/>
          <p:cNvSpPr/>
          <p:nvPr userDrawn="1"/>
        </p:nvSpPr>
        <p:spPr bwMode="black">
          <a:xfrm>
            <a:off x="596268" y="1889015"/>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11"/>
          <p:cNvSpPr/>
          <p:nvPr userDrawn="1"/>
        </p:nvSpPr>
        <p:spPr bwMode="black">
          <a:xfrm>
            <a:off x="5120644"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12"/>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13"/>
          <p:cNvSpPr/>
          <p:nvPr userDrawn="1"/>
        </p:nvSpPr>
        <p:spPr bwMode="black">
          <a:xfrm>
            <a:off x="2456818" y="3133616"/>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4"/>
          <p:cNvSpPr/>
          <p:nvPr userDrawn="1"/>
        </p:nvSpPr>
        <p:spPr bwMode="black">
          <a:xfrm>
            <a:off x="288293" y="1138128"/>
            <a:ext cx="962025"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15"/>
          <p:cNvSpPr/>
          <p:nvPr userDrawn="1"/>
        </p:nvSpPr>
        <p:spPr bwMode="black">
          <a:xfrm>
            <a:off x="5046032" y="2317640"/>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6"/>
          <p:cNvSpPr/>
          <p:nvPr userDrawn="1"/>
        </p:nvSpPr>
        <p:spPr bwMode="black">
          <a:xfrm>
            <a:off x="5981070" y="2235090"/>
            <a:ext cx="82550"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17"/>
          <p:cNvSpPr/>
          <p:nvPr userDrawn="1"/>
        </p:nvSpPr>
        <p:spPr bwMode="black">
          <a:xfrm>
            <a:off x="4831719" y="3455878"/>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18"/>
          <p:cNvSpPr/>
          <p:nvPr userDrawn="1"/>
        </p:nvSpPr>
        <p:spPr bwMode="black">
          <a:xfrm>
            <a:off x="2482218" y="1766778"/>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19"/>
          <p:cNvSpPr/>
          <p:nvPr userDrawn="1"/>
        </p:nvSpPr>
        <p:spPr bwMode="black">
          <a:xfrm>
            <a:off x="3980819" y="3252678"/>
            <a:ext cx="1000125"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20"/>
          <p:cNvSpPr/>
          <p:nvPr userDrawn="1"/>
        </p:nvSpPr>
        <p:spPr bwMode="black">
          <a:xfrm>
            <a:off x="1893256"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21"/>
          <p:cNvSpPr>
            <a:spLocks noEditPoints="1"/>
          </p:cNvSpPr>
          <p:nvPr userDrawn="1"/>
        </p:nvSpPr>
        <p:spPr bwMode="black">
          <a:xfrm>
            <a:off x="1169355" y="2100153"/>
            <a:ext cx="698500"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22"/>
          <p:cNvSpPr/>
          <p:nvPr userDrawn="1"/>
        </p:nvSpPr>
        <p:spPr bwMode="black">
          <a:xfrm>
            <a:off x="4819019" y="2781191"/>
            <a:ext cx="858838"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23"/>
          <p:cNvSpPr/>
          <p:nvPr userDrawn="1"/>
        </p:nvSpPr>
        <p:spPr bwMode="black">
          <a:xfrm>
            <a:off x="5647695" y="2930416"/>
            <a:ext cx="69850"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24"/>
          <p:cNvSpPr/>
          <p:nvPr userDrawn="1"/>
        </p:nvSpPr>
        <p:spPr bwMode="black">
          <a:xfrm>
            <a:off x="5738182" y="1803290"/>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25"/>
          <p:cNvSpPr/>
          <p:nvPr userDrawn="1"/>
        </p:nvSpPr>
        <p:spPr bwMode="black">
          <a:xfrm>
            <a:off x="570868" y="793640"/>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26"/>
          <p:cNvSpPr/>
          <p:nvPr userDrawn="1"/>
        </p:nvSpPr>
        <p:spPr bwMode="black">
          <a:xfrm>
            <a:off x="3696656"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27"/>
          <p:cNvSpPr/>
          <p:nvPr userDrawn="1"/>
        </p:nvSpPr>
        <p:spPr bwMode="black">
          <a:xfrm>
            <a:off x="4868232" y="2651016"/>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28"/>
          <p:cNvSpPr/>
          <p:nvPr userDrawn="1"/>
        </p:nvSpPr>
        <p:spPr bwMode="black">
          <a:xfrm>
            <a:off x="1658306" y="1749315"/>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30"/>
          <p:cNvSpPr/>
          <p:nvPr userDrawn="1"/>
        </p:nvSpPr>
        <p:spPr bwMode="black">
          <a:xfrm>
            <a:off x="3488694"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userDrawn="1"/>
        </p:nvSpPr>
        <p:spPr>
          <a:xfrm>
            <a:off x="5537700" y="159724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6306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0591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7485615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2476824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4340029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1841474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9769701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a:t>Insert title</a:t>
            </a:r>
          </a:p>
        </p:txBody>
      </p:sp>
    </p:spTree>
    <p:extLst>
      <p:ext uri="{BB962C8B-B14F-4D97-AF65-F5344CB8AC3E}">
        <p14:creationId xmlns:p14="http://schemas.microsoft.com/office/powerpoint/2010/main" val="34383092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a:t>Break</a:t>
            </a:r>
          </a:p>
        </p:txBody>
      </p:sp>
    </p:spTree>
    <p:extLst>
      <p:ext uri="{BB962C8B-B14F-4D97-AF65-F5344CB8AC3E}">
        <p14:creationId xmlns:p14="http://schemas.microsoft.com/office/powerpoint/2010/main" val="15121535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pic>
        <p:nvPicPr>
          <p:cNvPr id="9218" name="Picture 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9469" y="5785604"/>
            <a:ext cx="12890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5922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35002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a:t>Click icon to insert chart</a:t>
            </a:r>
          </a:p>
        </p:txBody>
      </p:sp>
    </p:spTree>
    <p:extLst>
      <p:ext uri="{BB962C8B-B14F-4D97-AF65-F5344CB8AC3E}">
        <p14:creationId xmlns:p14="http://schemas.microsoft.com/office/powerpoint/2010/main" val="30397206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Tree>
    <p:extLst>
      <p:ext uri="{BB962C8B-B14F-4D97-AF65-F5344CB8AC3E}">
        <p14:creationId xmlns:p14="http://schemas.microsoft.com/office/powerpoint/2010/main" val="21044963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6024979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3/27/2024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626312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a:p>
          <a:p>
            <a:endParaRPr lang="en-US"/>
          </a:p>
        </p:txBody>
      </p:sp>
    </p:spTree>
    <p:extLst>
      <p:ext uri="{BB962C8B-B14F-4D97-AF65-F5344CB8AC3E}">
        <p14:creationId xmlns:p14="http://schemas.microsoft.com/office/powerpoint/2010/main" val="17921339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a:p>
          <a:p>
            <a:endParaRPr lang="en-US"/>
          </a:p>
        </p:txBody>
      </p:sp>
    </p:spTree>
    <p:extLst>
      <p:ext uri="{BB962C8B-B14F-4D97-AF65-F5344CB8AC3E}">
        <p14:creationId xmlns:p14="http://schemas.microsoft.com/office/powerpoint/2010/main" val="25714026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5" name="Rectangle 13"/>
          <p:cNvSpPr/>
          <p:nvPr userDrawn="1"/>
        </p:nvSpPr>
        <p:spPr>
          <a:xfrm flipH="1">
            <a:off x="-10" y="-18854"/>
            <a:ext cx="9102446"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063682"/>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202235"/>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4640246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AFE4B483-EC4E-7E8D-DFD0-FA66E0AD33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9469" y="5785604"/>
            <a:ext cx="12890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49135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a:latin typeface="Futura Md BT" panose="020B0602020204020303"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fld id="{C48ADFD3-F854-41F5-BFAE-93B13FD028EA}" type="datetimeFigureOut">
              <a:rPr lang="en-US" smtClean="0"/>
              <a:t>3/27/2024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a:latin typeface="+mj-lt"/>
              </a:rPr>
              <a:t>Presentation Title</a:t>
            </a:r>
            <a:endParaRPr lang="en-US"/>
          </a:p>
        </p:txBody>
      </p:sp>
      <p:pic>
        <p:nvPicPr>
          <p:cNvPr id="9" name="Picture 8"/>
          <p:cNvPicPr>
            <a:picLocks noChangeAspect="1"/>
          </p:cNvPicPr>
          <p:nvPr userDrawn="1"/>
        </p:nvPicPr>
        <p:blipFill>
          <a:blip r:embed="rId3"/>
          <a:stretch>
            <a:fillRect/>
          </a:stretch>
        </p:blipFill>
        <p:spPr bwMode="black">
          <a:xfrm>
            <a:off x="11030935" y="203974"/>
            <a:ext cx="1035652" cy="5804763"/>
          </a:xfrm>
          <a:prstGeom prst="rect">
            <a:avLst/>
          </a:prstGeom>
        </p:spPr>
      </p:pic>
    </p:spTree>
    <p:extLst>
      <p:ext uri="{BB962C8B-B14F-4D97-AF65-F5344CB8AC3E}">
        <p14:creationId xmlns:p14="http://schemas.microsoft.com/office/powerpoint/2010/main" val="3467510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3">
            <a:duotone>
              <a:schemeClr val="accent3">
                <a:shade val="45000"/>
                <a:satMod val="135000"/>
              </a:schemeClr>
              <a:prstClr val="white"/>
            </a:duotone>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3/27/2024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pic>
        <p:nvPicPr>
          <p:cNvPr id="7" name="Picture 1">
            <a:extLst>
              <a:ext uri="{FF2B5EF4-FFF2-40B4-BE49-F238E27FC236}">
                <a16:creationId xmlns:a16="http://schemas.microsoft.com/office/drawing/2014/main" id="{81DFF5B6-CD2C-A453-E15C-8A5930996C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9469" y="5785604"/>
            <a:ext cx="12890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742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3/27/2024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292097486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a:blip r:embed="rId2">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a:t>Insert subtitle</a:t>
            </a:r>
          </a:p>
        </p:txBody>
      </p:sp>
    </p:spTree>
    <p:extLst>
      <p:ext uri="{BB962C8B-B14F-4D97-AF65-F5344CB8AC3E}">
        <p14:creationId xmlns:p14="http://schemas.microsoft.com/office/powerpoint/2010/main" val="103919057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164292526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18484622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Quote</a:t>
            </a:r>
          </a:p>
        </p:txBody>
      </p:sp>
      <p:pic>
        <p:nvPicPr>
          <p:cNvPr id="9" name="Picture 8"/>
          <p:cNvPicPr>
            <a:picLocks noChangeAspect="1"/>
          </p:cNvPicPr>
          <p:nvPr userDrawn="1"/>
        </p:nvPicPr>
        <p:blipFill>
          <a:blip r:embed="rId2"/>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2"/>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05931749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3/27/2024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80052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a:solidFill>
                  <a:prstClr val="black"/>
                </a:solidFill>
                <a:latin typeface="+mn-lt"/>
              </a:rPr>
              <a:t>Ogletree Deakins is one of the largest labor and employment law firms representing management in all types of employment-related legal matters. </a:t>
            </a:r>
          </a:p>
          <a:p>
            <a:pPr lvl="0"/>
            <a:endParaRPr lang="en-US" sz="2400">
              <a:solidFill>
                <a:prstClr val="black"/>
              </a:solidFill>
              <a:latin typeface="+mn-lt"/>
            </a:endParaRPr>
          </a:p>
          <a:p>
            <a:pPr lvl="0"/>
            <a:r>
              <a:rPr lang="en-US" sz="2400">
                <a:solidFill>
                  <a:prstClr val="black"/>
                </a:solidFill>
                <a:latin typeface="+mn-lt"/>
              </a:rPr>
              <a:t>The firm has more than 900 attorneys located in 53 offices across the United States and in Europe, Canada, and Mexico. </a:t>
            </a:r>
          </a:p>
          <a:p>
            <a:pPr lvl="0"/>
            <a:endParaRPr lang="en-US" sz="2400">
              <a:solidFill>
                <a:prstClr val="black"/>
              </a:solidFill>
              <a:latin typeface="+mn-lt"/>
            </a:endParaRPr>
          </a:p>
          <a:p>
            <a:pPr lvl="0"/>
            <a:r>
              <a:rPr lang="en-US" sz="240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a:ln>
                  <a:noFill/>
                </a:ln>
                <a:solidFill>
                  <a:srgbClr val="00447B"/>
                </a:solidFill>
                <a:effectLst/>
                <a:uLnTx/>
                <a:uFillTx/>
                <a:latin typeface="+mj-lt"/>
                <a:ea typeface="+mj-ea"/>
                <a:cs typeface="+mj-cs"/>
              </a:rPr>
              <a:t>About the Firm</a:t>
            </a:r>
            <a:endParaRPr lang="en-US" sz="2400" b="0">
              <a:latin typeface="+mj-lt"/>
            </a:endParaRPr>
          </a:p>
        </p:txBody>
      </p:sp>
    </p:spTree>
    <p:extLst>
      <p:ext uri="{BB962C8B-B14F-4D97-AF65-F5344CB8AC3E}">
        <p14:creationId xmlns:p14="http://schemas.microsoft.com/office/powerpoint/2010/main" val="23643026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a:solidFill>
                <a:prstClr val="white"/>
              </a:solidFill>
              <a:latin typeface="Futura Md BT"/>
            </a:endParaRPr>
          </a:p>
        </p:txBody>
      </p:sp>
      <p:sp>
        <p:nvSpPr>
          <p:cNvPr id="5" name="Rectangle 4"/>
          <p:cNvSpPr>
            <a:spLocks noChangeArrowheads="1"/>
          </p:cNvSpPr>
          <p:nvPr userDrawn="1"/>
        </p:nvSpPr>
        <p:spPr bwMode="auto">
          <a:xfrm>
            <a:off x="1327298" y="184648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a:solidFill>
                  <a:srgbClr val="003366"/>
                </a:solidFill>
                <a:latin typeface="+mn-lt"/>
              </a:rPr>
              <a:t>Atlanta</a:t>
            </a:r>
          </a:p>
          <a:p>
            <a:pPr>
              <a:lnSpc>
                <a:spcPct val="100000"/>
              </a:lnSpc>
              <a:defRPr/>
            </a:pPr>
            <a:r>
              <a:rPr lang="en-US" altLang="en-US" sz="2000" spc="-10">
                <a:solidFill>
                  <a:srgbClr val="003366"/>
                </a:solidFill>
                <a:latin typeface="+mn-lt"/>
              </a:rPr>
              <a:t>Austin</a:t>
            </a:r>
          </a:p>
          <a:p>
            <a:pPr>
              <a:lnSpc>
                <a:spcPct val="100000"/>
              </a:lnSpc>
              <a:defRPr/>
            </a:pPr>
            <a:r>
              <a:rPr lang="en-US" altLang="en-US" sz="2000" spc="-10">
                <a:solidFill>
                  <a:srgbClr val="003366"/>
                </a:solidFill>
                <a:latin typeface="+mn-lt"/>
              </a:rPr>
              <a:t>Berlin</a:t>
            </a:r>
          </a:p>
          <a:p>
            <a:pPr>
              <a:lnSpc>
                <a:spcPct val="100000"/>
              </a:lnSpc>
              <a:defRPr/>
            </a:pPr>
            <a:r>
              <a:rPr lang="en-US" altLang="en-US" sz="2000" spc="-10">
                <a:solidFill>
                  <a:srgbClr val="003366"/>
                </a:solidFill>
                <a:latin typeface="+mn-lt"/>
              </a:rPr>
              <a:t>Birmingham</a:t>
            </a:r>
          </a:p>
          <a:p>
            <a:pPr>
              <a:lnSpc>
                <a:spcPct val="100000"/>
              </a:lnSpc>
              <a:defRPr/>
            </a:pPr>
            <a:r>
              <a:rPr lang="en-US" altLang="en-US" sz="2000" spc="-10">
                <a:solidFill>
                  <a:srgbClr val="003366"/>
                </a:solidFill>
                <a:latin typeface="+mn-lt"/>
              </a:rPr>
              <a:t>Boston</a:t>
            </a:r>
          </a:p>
          <a:p>
            <a:pPr>
              <a:lnSpc>
                <a:spcPct val="100000"/>
              </a:lnSpc>
              <a:defRPr/>
            </a:pPr>
            <a:r>
              <a:rPr lang="en-US" altLang="en-US" sz="2000" spc="-10">
                <a:solidFill>
                  <a:srgbClr val="003366"/>
                </a:solidFill>
                <a:latin typeface="+mn-lt"/>
              </a:rPr>
              <a:t>Charleston</a:t>
            </a:r>
          </a:p>
          <a:p>
            <a:pPr>
              <a:lnSpc>
                <a:spcPct val="100000"/>
              </a:lnSpc>
              <a:defRPr/>
            </a:pPr>
            <a:r>
              <a:rPr lang="en-US" altLang="en-US" sz="2000" spc="-10">
                <a:solidFill>
                  <a:srgbClr val="003366"/>
                </a:solidFill>
                <a:latin typeface="+mn-lt"/>
              </a:rPr>
              <a:t>Charlotte</a:t>
            </a:r>
          </a:p>
          <a:p>
            <a:pPr>
              <a:lnSpc>
                <a:spcPct val="100000"/>
              </a:lnSpc>
              <a:defRPr/>
            </a:pPr>
            <a:r>
              <a:rPr lang="en-US" altLang="en-US" sz="2000" spc="-10">
                <a:solidFill>
                  <a:srgbClr val="003366"/>
                </a:solidFill>
                <a:latin typeface="+mn-lt"/>
              </a:rPr>
              <a:t>Chicago</a:t>
            </a:r>
          </a:p>
          <a:p>
            <a:pPr>
              <a:lnSpc>
                <a:spcPct val="100000"/>
              </a:lnSpc>
              <a:defRPr/>
            </a:pPr>
            <a:r>
              <a:rPr lang="en-US" altLang="en-US" sz="2000" spc="-10">
                <a:solidFill>
                  <a:srgbClr val="003366"/>
                </a:solidFill>
                <a:latin typeface="+mn-lt"/>
              </a:rPr>
              <a:t>Cleveland</a:t>
            </a:r>
          </a:p>
          <a:p>
            <a:pPr>
              <a:lnSpc>
                <a:spcPct val="100000"/>
              </a:lnSpc>
              <a:defRPr/>
            </a:pPr>
            <a:r>
              <a:rPr lang="en-US" altLang="en-US" sz="2000" spc="-10">
                <a:solidFill>
                  <a:srgbClr val="003366"/>
                </a:solidFill>
                <a:latin typeface="+mn-lt"/>
              </a:rPr>
              <a:t>Columbia</a:t>
            </a:r>
          </a:p>
          <a:p>
            <a:pPr>
              <a:lnSpc>
                <a:spcPct val="100000"/>
              </a:lnSpc>
              <a:defRPr/>
            </a:pPr>
            <a:r>
              <a:rPr lang="en-US" altLang="en-US" sz="2000" spc="-10">
                <a:solidFill>
                  <a:srgbClr val="003366"/>
                </a:solidFill>
                <a:latin typeface="+mn-lt"/>
              </a:rPr>
              <a:t>Dallas</a:t>
            </a:r>
          </a:p>
          <a:p>
            <a:pPr>
              <a:lnSpc>
                <a:spcPct val="100000"/>
              </a:lnSpc>
              <a:defRPr/>
            </a:pPr>
            <a:r>
              <a:rPr lang="en-US" altLang="en-US" sz="2000" spc="-10">
                <a:solidFill>
                  <a:srgbClr val="003366"/>
                </a:solidFill>
                <a:latin typeface="+mn-lt"/>
              </a:rPr>
              <a:t>Denver</a:t>
            </a:r>
          </a:p>
          <a:p>
            <a:pPr>
              <a:lnSpc>
                <a:spcPct val="100000"/>
              </a:lnSpc>
              <a:defRPr/>
            </a:pPr>
            <a:r>
              <a:rPr lang="en-US" altLang="en-US" sz="2000" spc="-10">
                <a:solidFill>
                  <a:srgbClr val="003366"/>
                </a:solidFill>
                <a:latin typeface="+mn-lt"/>
              </a:rPr>
              <a:t>Detroit (Metro)</a:t>
            </a:r>
            <a:endParaRPr lang="en-US" altLang="en-US" sz="2000" spc="-20">
              <a:solidFill>
                <a:srgbClr val="003366"/>
              </a:solidFill>
              <a:latin typeface="+mn-lt"/>
            </a:endParaRPr>
          </a:p>
        </p:txBody>
      </p:sp>
      <p:sp>
        <p:nvSpPr>
          <p:cNvPr id="6" name="Rectangle 5"/>
          <p:cNvSpPr/>
          <p:nvPr userDrawn="1"/>
        </p:nvSpPr>
        <p:spPr>
          <a:xfrm>
            <a:off x="3796894" y="1846480"/>
            <a:ext cx="2017713" cy="4093428"/>
          </a:xfrm>
          <a:prstGeom prst="rect">
            <a:avLst/>
          </a:prstGeom>
        </p:spPr>
        <p:txBody>
          <a:bodyPr>
            <a:noAutofit/>
          </a:bodyPr>
          <a:lstStyle/>
          <a:p>
            <a:pPr>
              <a:lnSpc>
                <a:spcPct val="100000"/>
              </a:lnSpc>
              <a:defRPr/>
            </a:pPr>
            <a:r>
              <a:rPr lang="en-US" altLang="en-US" sz="2000" spc="-10">
                <a:solidFill>
                  <a:srgbClr val="003366"/>
                </a:solidFill>
                <a:latin typeface="+mn-lt"/>
              </a:rPr>
              <a:t>Greenville</a:t>
            </a:r>
          </a:p>
          <a:p>
            <a:pPr>
              <a:lnSpc>
                <a:spcPct val="100000"/>
              </a:lnSpc>
              <a:defRPr/>
            </a:pPr>
            <a:r>
              <a:rPr lang="en-US" altLang="en-US" sz="2000" spc="-10">
                <a:solidFill>
                  <a:srgbClr val="003366"/>
                </a:solidFill>
                <a:latin typeface="+mn-lt"/>
              </a:rPr>
              <a:t>Houston</a:t>
            </a:r>
          </a:p>
          <a:p>
            <a:pPr>
              <a:lnSpc>
                <a:spcPct val="100000"/>
              </a:lnSpc>
              <a:defRPr/>
            </a:pPr>
            <a:r>
              <a:rPr lang="en-US" altLang="en-US" sz="2000" spc="-10">
                <a:solidFill>
                  <a:srgbClr val="003366"/>
                </a:solidFill>
                <a:latin typeface="+mn-lt"/>
              </a:rPr>
              <a:t>Indianapolis</a:t>
            </a:r>
          </a:p>
          <a:p>
            <a:pPr>
              <a:lnSpc>
                <a:spcPct val="100000"/>
              </a:lnSpc>
              <a:defRPr/>
            </a:pPr>
            <a:r>
              <a:rPr lang="en-US" altLang="en-US" sz="2000" spc="-10">
                <a:solidFill>
                  <a:srgbClr val="003366"/>
                </a:solidFill>
                <a:latin typeface="+mn-lt"/>
              </a:rPr>
              <a:t>Jackson</a:t>
            </a:r>
          </a:p>
          <a:p>
            <a:pPr>
              <a:lnSpc>
                <a:spcPct val="100000"/>
              </a:lnSpc>
              <a:defRPr/>
            </a:pPr>
            <a:r>
              <a:rPr lang="en-US" altLang="en-US" sz="2000" spc="-10">
                <a:solidFill>
                  <a:srgbClr val="003366"/>
                </a:solidFill>
                <a:latin typeface="+mn-lt"/>
              </a:rPr>
              <a:t>Kansas City</a:t>
            </a:r>
            <a:br>
              <a:rPr lang="en-US" altLang="en-US" sz="2000" spc="-10">
                <a:solidFill>
                  <a:srgbClr val="003366"/>
                </a:solidFill>
                <a:latin typeface="+mn-lt"/>
              </a:rPr>
            </a:br>
            <a:r>
              <a:rPr lang="en-US" altLang="en-US" sz="2000" spc="-10">
                <a:solidFill>
                  <a:srgbClr val="003366"/>
                </a:solidFill>
                <a:latin typeface="+mn-lt"/>
              </a:rPr>
              <a:t>Las Vegas</a:t>
            </a:r>
          </a:p>
          <a:p>
            <a:pPr>
              <a:lnSpc>
                <a:spcPct val="100000"/>
              </a:lnSpc>
              <a:defRPr/>
            </a:pPr>
            <a:r>
              <a:rPr lang="en-US" altLang="en-US" sz="2000" spc="-10">
                <a:solidFill>
                  <a:srgbClr val="003366"/>
                </a:solidFill>
                <a:latin typeface="+mn-lt"/>
              </a:rPr>
              <a:t>London</a:t>
            </a:r>
          </a:p>
          <a:p>
            <a:pPr>
              <a:lnSpc>
                <a:spcPct val="100000"/>
              </a:lnSpc>
              <a:defRPr/>
            </a:pPr>
            <a:r>
              <a:rPr lang="en-US" altLang="en-US" sz="2000" spc="-10">
                <a:solidFill>
                  <a:srgbClr val="003366"/>
                </a:solidFill>
                <a:latin typeface="+mn-lt"/>
              </a:rPr>
              <a:t>Los Angeles</a:t>
            </a:r>
          </a:p>
          <a:p>
            <a:pPr>
              <a:lnSpc>
                <a:spcPct val="100000"/>
              </a:lnSpc>
              <a:defRPr/>
            </a:pPr>
            <a:r>
              <a:rPr lang="en-US" altLang="en-US" sz="2000" spc="-10">
                <a:solidFill>
                  <a:srgbClr val="003366"/>
                </a:solidFill>
                <a:latin typeface="+mn-lt"/>
              </a:rPr>
              <a:t>Memphis</a:t>
            </a:r>
          </a:p>
          <a:p>
            <a:pPr>
              <a:lnSpc>
                <a:spcPct val="100000"/>
              </a:lnSpc>
              <a:defRPr/>
            </a:pPr>
            <a:r>
              <a:rPr lang="en-US" altLang="en-US" sz="2000" spc="-10">
                <a:solidFill>
                  <a:srgbClr val="003366"/>
                </a:solidFill>
                <a:latin typeface="+mn-lt"/>
              </a:rPr>
              <a:t>Mexico City</a:t>
            </a:r>
          </a:p>
          <a:p>
            <a:pPr>
              <a:lnSpc>
                <a:spcPct val="100000"/>
              </a:lnSpc>
              <a:defRPr/>
            </a:pPr>
            <a:r>
              <a:rPr lang="en-US" altLang="en-US" sz="2000" spc="-10">
                <a:solidFill>
                  <a:srgbClr val="003366"/>
                </a:solidFill>
                <a:latin typeface="+mn-lt"/>
              </a:rPr>
              <a:t>Miami</a:t>
            </a:r>
          </a:p>
          <a:p>
            <a:pPr>
              <a:lnSpc>
                <a:spcPct val="100000"/>
              </a:lnSpc>
              <a:defRPr/>
            </a:pPr>
            <a:r>
              <a:rPr lang="en-US" altLang="en-US" sz="2000" spc="-10">
                <a:solidFill>
                  <a:srgbClr val="003366"/>
                </a:solidFill>
                <a:latin typeface="+mn-lt"/>
              </a:rPr>
              <a:t>Milwaukee</a:t>
            </a:r>
          </a:p>
          <a:p>
            <a:pPr>
              <a:lnSpc>
                <a:spcPct val="100000"/>
              </a:lnSpc>
              <a:defRPr/>
            </a:pPr>
            <a:r>
              <a:rPr lang="en-US" altLang="en-US" sz="2000" spc="-10">
                <a:solidFill>
                  <a:srgbClr val="003366"/>
                </a:solidFill>
                <a:latin typeface="+mn-lt"/>
              </a:rPr>
              <a:t>Minneapolis </a:t>
            </a:r>
            <a:endParaRPr lang="en-US" altLang="en-US" sz="2000" spc="-20">
              <a:solidFill>
                <a:srgbClr val="003366"/>
              </a:solidFill>
              <a:latin typeface="+mn-lt"/>
            </a:endParaRPr>
          </a:p>
        </p:txBody>
      </p:sp>
      <p:sp>
        <p:nvSpPr>
          <p:cNvPr id="7" name="Rectangle 6"/>
          <p:cNvSpPr/>
          <p:nvPr userDrawn="1"/>
        </p:nvSpPr>
        <p:spPr>
          <a:xfrm>
            <a:off x="6153778" y="1846480"/>
            <a:ext cx="2138436" cy="4093428"/>
          </a:xfrm>
          <a:prstGeom prst="rect">
            <a:avLst/>
          </a:prstGeom>
        </p:spPr>
        <p:txBody>
          <a:bodyPr wrap="square">
            <a:noAutofit/>
          </a:bodyPr>
          <a:lstStyle/>
          <a:p>
            <a:pPr>
              <a:lnSpc>
                <a:spcPct val="100000"/>
              </a:lnSpc>
              <a:defRPr/>
            </a:pPr>
            <a:r>
              <a:rPr lang="en-US" altLang="en-US" sz="2000" spc="-10">
                <a:solidFill>
                  <a:srgbClr val="003366"/>
                </a:solidFill>
                <a:latin typeface="+mn-lt"/>
              </a:rPr>
              <a:t>Morristown</a:t>
            </a:r>
          </a:p>
          <a:p>
            <a:pPr>
              <a:lnSpc>
                <a:spcPct val="100000"/>
              </a:lnSpc>
              <a:defRPr/>
            </a:pPr>
            <a:r>
              <a:rPr lang="en-US" altLang="en-US" sz="2000" spc="-10">
                <a:solidFill>
                  <a:srgbClr val="003366"/>
                </a:solidFill>
                <a:latin typeface="+mn-lt"/>
              </a:rPr>
              <a:t>Nashville</a:t>
            </a:r>
          </a:p>
          <a:p>
            <a:pPr>
              <a:lnSpc>
                <a:spcPct val="100000"/>
              </a:lnSpc>
              <a:defRPr/>
            </a:pPr>
            <a:r>
              <a:rPr lang="en-US" altLang="en-US" sz="2000" spc="-10">
                <a:solidFill>
                  <a:srgbClr val="003366"/>
                </a:solidFill>
                <a:latin typeface="+mn-lt"/>
              </a:rPr>
              <a:t>New Orleans</a:t>
            </a:r>
          </a:p>
          <a:p>
            <a:pPr>
              <a:lnSpc>
                <a:spcPct val="100000"/>
              </a:lnSpc>
              <a:defRPr/>
            </a:pPr>
            <a:r>
              <a:rPr lang="en-US" altLang="en-US" sz="2000" spc="-10">
                <a:solidFill>
                  <a:srgbClr val="003366"/>
                </a:solidFill>
                <a:latin typeface="+mn-lt"/>
              </a:rPr>
              <a:t>New York City</a:t>
            </a:r>
          </a:p>
          <a:p>
            <a:pPr>
              <a:lnSpc>
                <a:spcPct val="100000"/>
              </a:lnSpc>
              <a:defRPr/>
            </a:pPr>
            <a:r>
              <a:rPr lang="en-US" altLang="en-US" sz="2000" spc="-10">
                <a:solidFill>
                  <a:srgbClr val="003366"/>
                </a:solidFill>
                <a:latin typeface="+mn-lt"/>
              </a:rPr>
              <a:t>Oklahoma City</a:t>
            </a:r>
          </a:p>
          <a:p>
            <a:pPr>
              <a:lnSpc>
                <a:spcPct val="100000"/>
              </a:lnSpc>
              <a:defRPr/>
            </a:pPr>
            <a:r>
              <a:rPr lang="en-US" altLang="en-US" sz="2000" spc="-10">
                <a:solidFill>
                  <a:srgbClr val="003366"/>
                </a:solidFill>
                <a:latin typeface="+mn-lt"/>
              </a:rPr>
              <a:t>Orange County</a:t>
            </a:r>
          </a:p>
          <a:p>
            <a:pPr>
              <a:lnSpc>
                <a:spcPct val="100000"/>
              </a:lnSpc>
              <a:defRPr/>
            </a:pPr>
            <a:r>
              <a:rPr lang="en-US" altLang="en-US" sz="2000" spc="-10">
                <a:solidFill>
                  <a:srgbClr val="003366"/>
                </a:solidFill>
                <a:latin typeface="+mn-lt"/>
              </a:rPr>
              <a:t>Paris</a:t>
            </a:r>
          </a:p>
          <a:p>
            <a:pPr>
              <a:lnSpc>
                <a:spcPct val="100000"/>
              </a:lnSpc>
              <a:defRPr/>
            </a:pPr>
            <a:r>
              <a:rPr lang="en-US" altLang="en-US" sz="2000" spc="-10">
                <a:solidFill>
                  <a:srgbClr val="003366"/>
                </a:solidFill>
                <a:latin typeface="+mn-lt"/>
              </a:rPr>
              <a:t>Philadelphia</a:t>
            </a:r>
          </a:p>
          <a:p>
            <a:pPr>
              <a:lnSpc>
                <a:spcPct val="100000"/>
              </a:lnSpc>
              <a:defRPr/>
            </a:pPr>
            <a:r>
              <a:rPr lang="en-US" altLang="en-US" sz="2000" spc="-10">
                <a:solidFill>
                  <a:srgbClr val="003366"/>
                </a:solidFill>
                <a:latin typeface="+mn-lt"/>
              </a:rPr>
              <a:t>Phoenix</a:t>
            </a:r>
          </a:p>
          <a:p>
            <a:pPr>
              <a:lnSpc>
                <a:spcPct val="100000"/>
              </a:lnSpc>
              <a:defRPr/>
            </a:pPr>
            <a:r>
              <a:rPr lang="en-US" altLang="en-US" sz="2000" spc="-20">
                <a:solidFill>
                  <a:srgbClr val="003366"/>
                </a:solidFill>
                <a:latin typeface="+mn-lt"/>
              </a:rPr>
              <a:t>Pittsburgh</a:t>
            </a:r>
          </a:p>
          <a:p>
            <a:pPr>
              <a:lnSpc>
                <a:spcPct val="100000"/>
              </a:lnSpc>
              <a:defRPr/>
            </a:pPr>
            <a:r>
              <a:rPr lang="en-US" altLang="en-US" sz="2000" spc="-20">
                <a:solidFill>
                  <a:srgbClr val="003366"/>
                </a:solidFill>
                <a:latin typeface="+mn-lt"/>
              </a:rPr>
              <a:t>Portland (ME)</a:t>
            </a:r>
          </a:p>
          <a:p>
            <a:pPr>
              <a:lnSpc>
                <a:spcPct val="100000"/>
              </a:lnSpc>
              <a:defRPr/>
            </a:pPr>
            <a:r>
              <a:rPr lang="en-US" altLang="en-US" sz="2000" spc="-20">
                <a:solidFill>
                  <a:srgbClr val="003366"/>
                </a:solidFill>
                <a:latin typeface="+mn-lt"/>
              </a:rPr>
              <a:t>Portland (OR)</a:t>
            </a:r>
          </a:p>
          <a:p>
            <a:pPr>
              <a:lnSpc>
                <a:spcPct val="100000"/>
              </a:lnSpc>
              <a:defRPr/>
            </a:pPr>
            <a:r>
              <a:rPr lang="en-US" altLang="en-US" sz="2000" spc="-20">
                <a:solidFill>
                  <a:srgbClr val="003366"/>
                </a:solidFill>
                <a:latin typeface="+mn-lt"/>
              </a:rPr>
              <a:t>Raleigh </a:t>
            </a:r>
          </a:p>
        </p:txBody>
      </p:sp>
      <p:sp>
        <p:nvSpPr>
          <p:cNvPr id="8" name="Rectangle 7"/>
          <p:cNvSpPr/>
          <p:nvPr userDrawn="1"/>
        </p:nvSpPr>
        <p:spPr>
          <a:xfrm>
            <a:off x="8631385" y="1810658"/>
            <a:ext cx="2777349" cy="4401205"/>
          </a:xfrm>
          <a:prstGeom prst="rect">
            <a:avLst/>
          </a:prstGeom>
        </p:spPr>
        <p:txBody>
          <a:bodyPr wrap="square">
            <a:noAutofit/>
          </a:bodyPr>
          <a:lstStyle/>
          <a:p>
            <a:pPr>
              <a:lnSpc>
                <a:spcPct val="100000"/>
              </a:lnSpc>
              <a:defRPr/>
            </a:pPr>
            <a:r>
              <a:rPr lang="en-US" altLang="en-US" sz="2000" spc="-20">
                <a:solidFill>
                  <a:srgbClr val="003366"/>
                </a:solidFill>
                <a:latin typeface="+mn-lt"/>
              </a:rPr>
              <a:t>Richmond</a:t>
            </a:r>
          </a:p>
          <a:p>
            <a:pPr>
              <a:lnSpc>
                <a:spcPct val="100000"/>
              </a:lnSpc>
              <a:defRPr/>
            </a:pPr>
            <a:r>
              <a:rPr lang="en-US" altLang="en-US" sz="2000" spc="-20">
                <a:solidFill>
                  <a:srgbClr val="003366"/>
                </a:solidFill>
                <a:latin typeface="+mn-lt"/>
              </a:rPr>
              <a:t>Sacramento</a:t>
            </a:r>
          </a:p>
          <a:p>
            <a:pPr>
              <a:lnSpc>
                <a:spcPct val="100000"/>
              </a:lnSpc>
              <a:defRPr/>
            </a:pPr>
            <a:r>
              <a:rPr lang="en-US" altLang="en-US" sz="2000" spc="-20">
                <a:solidFill>
                  <a:srgbClr val="003366"/>
                </a:solidFill>
                <a:latin typeface="+mn-lt"/>
              </a:rPr>
              <a:t>San Antonio</a:t>
            </a:r>
          </a:p>
          <a:p>
            <a:pPr>
              <a:lnSpc>
                <a:spcPct val="100000"/>
              </a:lnSpc>
              <a:defRPr/>
            </a:pPr>
            <a:r>
              <a:rPr lang="en-US" altLang="en-US" sz="2000" spc="-20">
                <a:solidFill>
                  <a:srgbClr val="003366"/>
                </a:solidFill>
                <a:latin typeface="+mn-lt"/>
              </a:rPr>
              <a:t>San Diego</a:t>
            </a:r>
          </a:p>
          <a:p>
            <a:pPr>
              <a:lnSpc>
                <a:spcPct val="100000"/>
              </a:lnSpc>
              <a:defRPr/>
            </a:pPr>
            <a:r>
              <a:rPr lang="en-US" altLang="en-US" sz="2000" spc="-20">
                <a:solidFill>
                  <a:srgbClr val="003366"/>
                </a:solidFill>
                <a:latin typeface="+mn-lt"/>
              </a:rPr>
              <a:t>San Francisco</a:t>
            </a:r>
          </a:p>
          <a:p>
            <a:pPr>
              <a:lnSpc>
                <a:spcPct val="100000"/>
              </a:lnSpc>
              <a:defRPr/>
            </a:pPr>
            <a:r>
              <a:rPr lang="en-US" altLang="en-US" sz="2000" spc="-20">
                <a:solidFill>
                  <a:srgbClr val="003366"/>
                </a:solidFill>
                <a:latin typeface="+mn-lt"/>
              </a:rPr>
              <a:t>Seattle</a:t>
            </a:r>
          </a:p>
          <a:p>
            <a:pPr>
              <a:lnSpc>
                <a:spcPct val="100000"/>
              </a:lnSpc>
              <a:defRPr/>
            </a:pPr>
            <a:r>
              <a:rPr lang="en-US" altLang="en-US" sz="2000" spc="-20">
                <a:solidFill>
                  <a:srgbClr val="003366"/>
                </a:solidFill>
                <a:latin typeface="+mn-lt"/>
              </a:rPr>
              <a:t>St. Louis</a:t>
            </a:r>
          </a:p>
          <a:p>
            <a:pPr>
              <a:lnSpc>
                <a:spcPct val="100000"/>
              </a:lnSpc>
              <a:defRPr/>
            </a:pPr>
            <a:r>
              <a:rPr lang="en-US" altLang="en-US" sz="2000" spc="-20">
                <a:solidFill>
                  <a:srgbClr val="003366"/>
                </a:solidFill>
                <a:latin typeface="+mn-lt"/>
              </a:rPr>
              <a:t>St. Thomas</a:t>
            </a:r>
          </a:p>
          <a:p>
            <a:pPr>
              <a:lnSpc>
                <a:spcPct val="100000"/>
              </a:lnSpc>
              <a:defRPr/>
            </a:pPr>
            <a:r>
              <a:rPr lang="en-US" altLang="en-US" sz="2000" spc="-20">
                <a:solidFill>
                  <a:srgbClr val="003366"/>
                </a:solidFill>
                <a:latin typeface="+mn-lt"/>
              </a:rPr>
              <a:t>Stamford</a:t>
            </a:r>
          </a:p>
          <a:p>
            <a:pPr>
              <a:lnSpc>
                <a:spcPct val="100000"/>
              </a:lnSpc>
              <a:defRPr/>
            </a:pPr>
            <a:r>
              <a:rPr lang="en-US" altLang="en-US" sz="2000" spc="-20">
                <a:solidFill>
                  <a:srgbClr val="003366"/>
                </a:solidFill>
                <a:latin typeface="+mn-lt"/>
              </a:rPr>
              <a:t>Tampa</a:t>
            </a:r>
          </a:p>
          <a:p>
            <a:pPr>
              <a:lnSpc>
                <a:spcPct val="100000"/>
              </a:lnSpc>
              <a:defRPr/>
            </a:pPr>
            <a:r>
              <a:rPr lang="en-US" altLang="en-US" sz="2000" spc="-20">
                <a:solidFill>
                  <a:srgbClr val="003366"/>
                </a:solidFill>
                <a:latin typeface="+mn-lt"/>
              </a:rPr>
              <a:t>Toronto</a:t>
            </a:r>
          </a:p>
          <a:p>
            <a:pPr>
              <a:lnSpc>
                <a:spcPct val="100000"/>
              </a:lnSpc>
              <a:defRPr/>
            </a:pPr>
            <a:r>
              <a:rPr lang="en-US" altLang="en-US" sz="2000" spc="-20">
                <a:solidFill>
                  <a:srgbClr val="003366"/>
                </a:solidFill>
                <a:latin typeface="+mn-lt"/>
              </a:rPr>
              <a:t>Torrance</a:t>
            </a:r>
          </a:p>
          <a:p>
            <a:pPr>
              <a:lnSpc>
                <a:spcPct val="100000"/>
              </a:lnSpc>
              <a:defRPr/>
            </a:pPr>
            <a:r>
              <a:rPr lang="en-US" altLang="en-US" sz="2000" spc="-20">
                <a:solidFill>
                  <a:srgbClr val="003366"/>
                </a:solidFill>
                <a:latin typeface="+mn-lt"/>
              </a:rPr>
              <a:t>Tucson</a:t>
            </a:r>
          </a:p>
          <a:p>
            <a:pPr>
              <a:lnSpc>
                <a:spcPct val="100000"/>
              </a:lnSpc>
              <a:defRPr/>
            </a:pPr>
            <a:r>
              <a:rPr lang="en-US" altLang="en-US" sz="2000" spc="-2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a:solidFill>
                  <a:srgbClr val="97A4BE"/>
                </a:solidFill>
                <a:latin typeface="+mj-lt"/>
              </a:rPr>
              <a:t>Our 53 Offices</a:t>
            </a:r>
            <a:endParaRPr kumimoji="0" lang="en-US" sz="5400" b="0" kern="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4448255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2" name="Freeform 6"/>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3" name="Freeform 7"/>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5" name="Freeform 9"/>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6" name="Freeform 10"/>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7" name="Freeform 11"/>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1" name="Freeform 15"/>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2" name="Freeform 16"/>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3" name="Freeform 17"/>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4" name="Freeform 18"/>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5" name="Freeform 19"/>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7" name="Freeform 21"/>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8" name="Freeform 22"/>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9" name="Freeform 23"/>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0" name="Freeform 24"/>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1" name="Freeform 25"/>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2" name="Freeform 26"/>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3" name="Freeform 27"/>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4" name="Freeform 28"/>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5" name="Freeform 29"/>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6" name="Freeform 30"/>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7" name="Freeform 31"/>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8" name="Freeform 32"/>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9" name="Freeform 33"/>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1" name="Freeform 35"/>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2" name="Freeform 36"/>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3" name="Freeform 37"/>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4" name="Freeform 38"/>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5" name="Freeform 39"/>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6" name="Freeform 40"/>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9" name="Freeform 43"/>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2" name="Freeform 46"/>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grpSp>
      <p:sp>
        <p:nvSpPr>
          <p:cNvPr id="230" name="Freeform 5"/>
          <p:cNvSpPr/>
          <p:nvPr userDrawn="1"/>
        </p:nvSpPr>
        <p:spPr bwMode="black">
          <a:xfrm>
            <a:off x="1572581" y="5348179"/>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
          <p:cNvSpPr/>
          <p:nvPr userDrawn="1"/>
        </p:nvSpPr>
        <p:spPr bwMode="auto">
          <a:xfrm>
            <a:off x="4291969" y="5878404"/>
            <a:ext cx="69850"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
          <p:cNvSpPr>
            <a:spLocks noEditPoints="1"/>
          </p:cNvSpPr>
          <p:nvPr userDrawn="1"/>
        </p:nvSpPr>
        <p:spPr bwMode="black">
          <a:xfrm>
            <a:off x="580393" y="3414603"/>
            <a:ext cx="3808414"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
          <p:cNvSpPr/>
          <p:nvPr userDrawn="1"/>
        </p:nvSpPr>
        <p:spPr bwMode="black">
          <a:xfrm>
            <a:off x="613730" y="4119454"/>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
          <p:cNvSpPr/>
          <p:nvPr userDrawn="1"/>
        </p:nvSpPr>
        <p:spPr bwMode="grayWhite">
          <a:xfrm>
            <a:off x="1350330" y="-711311"/>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5" name="Freeform 10"/>
          <p:cNvSpPr/>
          <p:nvPr userDrawn="1"/>
        </p:nvSpPr>
        <p:spPr bwMode="grayWhite">
          <a:xfrm>
            <a:off x="442280" y="304690"/>
            <a:ext cx="349250"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6" name="Freeform 11"/>
          <p:cNvSpPr/>
          <p:nvPr userDrawn="1"/>
        </p:nvSpPr>
        <p:spPr bwMode="grayWhite">
          <a:xfrm>
            <a:off x="366080"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7" name="Freeform 12"/>
          <p:cNvSpPr/>
          <p:nvPr userDrawn="1"/>
        </p:nvSpPr>
        <p:spPr bwMode="grayWhite">
          <a:xfrm>
            <a:off x="275593" y="-365235"/>
            <a:ext cx="133350"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8" name="Freeform 13"/>
          <p:cNvSpPr>
            <a:spLocks noEditPoints="1"/>
          </p:cNvSpPr>
          <p:nvPr userDrawn="1"/>
        </p:nvSpPr>
        <p:spPr bwMode="grayWhite">
          <a:xfrm>
            <a:off x="2896556" y="-368410"/>
            <a:ext cx="1158875"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9" name="Freeform 14"/>
          <p:cNvSpPr/>
          <p:nvPr userDrawn="1"/>
        </p:nvSpPr>
        <p:spPr bwMode="grayWhite">
          <a:xfrm>
            <a:off x="6139820" y="1160353"/>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0" name="Freeform 15"/>
          <p:cNvSpPr/>
          <p:nvPr userDrawn="1"/>
        </p:nvSpPr>
        <p:spPr bwMode="grayWhite">
          <a:xfrm>
            <a:off x="6990720" y="328502"/>
            <a:ext cx="668338"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1" name="Freeform 16"/>
          <p:cNvSpPr/>
          <p:nvPr userDrawn="1"/>
        </p:nvSpPr>
        <p:spPr bwMode="grayWhite">
          <a:xfrm>
            <a:off x="5922332"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2" name="Freeform 17"/>
          <p:cNvSpPr/>
          <p:nvPr userDrawn="1"/>
        </p:nvSpPr>
        <p:spPr bwMode="grayWhite">
          <a:xfrm>
            <a:off x="6489070"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3" name="Freeform 18"/>
          <p:cNvSpPr/>
          <p:nvPr userDrawn="1"/>
        </p:nvSpPr>
        <p:spPr bwMode="grayWhite">
          <a:xfrm>
            <a:off x="6884358"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noEditPoints="1"/>
          </p:cNvSpPr>
          <p:nvPr userDrawn="1"/>
        </p:nvSpPr>
        <p:spPr bwMode="grayWhite">
          <a:xfrm>
            <a:off x="1140780" y="-2619486"/>
            <a:ext cx="1957388"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5" name="Freeform 20"/>
          <p:cNvSpPr/>
          <p:nvPr userDrawn="1"/>
        </p:nvSpPr>
        <p:spPr bwMode="grayWhite">
          <a:xfrm>
            <a:off x="2386968" y="-2798874"/>
            <a:ext cx="541338"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6" name="Freeform 21"/>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7" name="Freeform 22"/>
          <p:cNvSpPr/>
          <p:nvPr userDrawn="1"/>
        </p:nvSpPr>
        <p:spPr bwMode="grayWhite">
          <a:xfrm>
            <a:off x="2679068" y="-3378312"/>
            <a:ext cx="363538"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8" name="Freeform 23"/>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9" name="Freeform 24"/>
          <p:cNvSpPr/>
          <p:nvPr userDrawn="1"/>
        </p:nvSpPr>
        <p:spPr bwMode="grayWhite">
          <a:xfrm>
            <a:off x="2477456" y="-3591037"/>
            <a:ext cx="411163"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0" name="Freeform 25"/>
          <p:cNvSpPr/>
          <p:nvPr userDrawn="1"/>
        </p:nvSpPr>
        <p:spPr bwMode="grayWhite">
          <a:xfrm>
            <a:off x="2929894"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1" name="Freeform 26"/>
          <p:cNvSpPr/>
          <p:nvPr userDrawn="1"/>
        </p:nvSpPr>
        <p:spPr bwMode="grayWhite">
          <a:xfrm>
            <a:off x="3037844" y="-3752962"/>
            <a:ext cx="133350"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2" name="Freeform 27"/>
          <p:cNvSpPr/>
          <p:nvPr userDrawn="1"/>
        </p:nvSpPr>
        <p:spPr bwMode="grayWhite">
          <a:xfrm>
            <a:off x="2382206"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3" name="Freeform 28"/>
          <p:cNvSpPr/>
          <p:nvPr userDrawn="1"/>
        </p:nvSpPr>
        <p:spPr bwMode="grayWhite">
          <a:xfrm>
            <a:off x="4728532" y="706327"/>
            <a:ext cx="109538"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4" name="Freeform 29"/>
          <p:cNvSpPr/>
          <p:nvPr userDrawn="1"/>
        </p:nvSpPr>
        <p:spPr bwMode="grayWhite">
          <a:xfrm>
            <a:off x="2139318" y="-2365486"/>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5" name="Freeform 30"/>
          <p:cNvSpPr/>
          <p:nvPr userDrawn="1"/>
        </p:nvSpPr>
        <p:spPr bwMode="grayWhite">
          <a:xfrm>
            <a:off x="4690432" y="-771636"/>
            <a:ext cx="98425"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8" name="Freeform 31"/>
          <p:cNvSpPr/>
          <p:nvPr userDrawn="1"/>
        </p:nvSpPr>
        <p:spPr bwMode="grayWhite">
          <a:xfrm>
            <a:off x="4411032" y="-830373"/>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9" name="Freeform 32"/>
          <p:cNvSpPr/>
          <p:nvPr userDrawn="1"/>
        </p:nvSpPr>
        <p:spPr bwMode="grayWhite">
          <a:xfrm>
            <a:off x="4161794" y="-1305036"/>
            <a:ext cx="514350"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5" name="Freeform 33"/>
          <p:cNvSpPr/>
          <p:nvPr userDrawn="1"/>
        </p:nvSpPr>
        <p:spPr bwMode="grayWhite">
          <a:xfrm>
            <a:off x="3410906" y="-1976549"/>
            <a:ext cx="223838"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6" name="Freeform 34"/>
          <p:cNvSpPr/>
          <p:nvPr userDrawn="1"/>
        </p:nvSpPr>
        <p:spPr bwMode="grayWhite">
          <a:xfrm>
            <a:off x="3964944" y="-2725849"/>
            <a:ext cx="1857376"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7" name="Freeform 35"/>
          <p:cNvSpPr/>
          <p:nvPr userDrawn="1"/>
        </p:nvSpPr>
        <p:spPr bwMode="grayWhite">
          <a:xfrm>
            <a:off x="4809494" y="-952611"/>
            <a:ext cx="74613"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8" name="Freeform 36"/>
          <p:cNvSpPr/>
          <p:nvPr userDrawn="1"/>
        </p:nvSpPr>
        <p:spPr bwMode="grayWhite">
          <a:xfrm>
            <a:off x="4888869"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9" name="Freeform 37"/>
          <p:cNvSpPr/>
          <p:nvPr userDrawn="1"/>
        </p:nvSpPr>
        <p:spPr bwMode="grayWhite">
          <a:xfrm>
            <a:off x="4769807" y="-1803511"/>
            <a:ext cx="147638"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0" name="Freeform 38"/>
          <p:cNvSpPr/>
          <p:nvPr userDrawn="1"/>
        </p:nvSpPr>
        <p:spPr bwMode="grayWhite">
          <a:xfrm>
            <a:off x="4934907"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1" name="Freeform 39"/>
          <p:cNvSpPr/>
          <p:nvPr userDrawn="1"/>
        </p:nvSpPr>
        <p:spPr bwMode="grayWhite">
          <a:xfrm>
            <a:off x="4617407" y="-1987661"/>
            <a:ext cx="69850"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2" name="Freeform 40"/>
          <p:cNvSpPr/>
          <p:nvPr userDrawn="1"/>
        </p:nvSpPr>
        <p:spPr bwMode="grayWhite">
          <a:xfrm>
            <a:off x="3298194" y="-2738549"/>
            <a:ext cx="325438"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3" name="Freeform 41"/>
          <p:cNvSpPr/>
          <p:nvPr userDrawn="1"/>
        </p:nvSpPr>
        <p:spPr bwMode="grayWhite">
          <a:xfrm>
            <a:off x="3650619" y="-2770299"/>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4" name="Freeform 42"/>
          <p:cNvSpPr/>
          <p:nvPr userDrawn="1"/>
        </p:nvSpPr>
        <p:spPr bwMode="grayWhite">
          <a:xfrm>
            <a:off x="4452307" y="-2717911"/>
            <a:ext cx="250825"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5" name="Freeform 43"/>
          <p:cNvSpPr/>
          <p:nvPr userDrawn="1"/>
        </p:nvSpPr>
        <p:spPr bwMode="grayWhite">
          <a:xfrm>
            <a:off x="3655381" y="-3337037"/>
            <a:ext cx="844550"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6" name="Freeform 44"/>
          <p:cNvSpPr/>
          <p:nvPr userDrawn="1"/>
        </p:nvSpPr>
        <p:spPr bwMode="grayWhite">
          <a:xfrm>
            <a:off x="3642681" y="-3059224"/>
            <a:ext cx="173038"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7" name="Freeform 45"/>
          <p:cNvSpPr/>
          <p:nvPr userDrawn="1"/>
        </p:nvSpPr>
        <p:spPr bwMode="grayWhite">
          <a:xfrm>
            <a:off x="3312481"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8" name="Freeform 46"/>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9" name="Freeform 47"/>
          <p:cNvSpPr/>
          <p:nvPr userDrawn="1"/>
        </p:nvSpPr>
        <p:spPr bwMode="grayWhite">
          <a:xfrm>
            <a:off x="3256919" y="-3056049"/>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0" name="Freeform 48"/>
          <p:cNvSpPr/>
          <p:nvPr userDrawn="1"/>
        </p:nvSpPr>
        <p:spPr bwMode="grayWhite">
          <a:xfrm>
            <a:off x="3893506" y="-4724512"/>
            <a:ext cx="946150"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1" name="Freeform 49"/>
          <p:cNvSpPr/>
          <p:nvPr userDrawn="1"/>
        </p:nvSpPr>
        <p:spPr bwMode="grayWhite">
          <a:xfrm>
            <a:off x="3285494" y="-3492612"/>
            <a:ext cx="68263"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6" name="Freeform 50"/>
          <p:cNvSpPr/>
          <p:nvPr userDrawn="1"/>
        </p:nvSpPr>
        <p:spPr bwMode="grayWhite">
          <a:xfrm>
            <a:off x="3682369" y="-3500549"/>
            <a:ext cx="149225"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7" name="Freeform 51"/>
          <p:cNvSpPr/>
          <p:nvPr userDrawn="1"/>
        </p:nvSpPr>
        <p:spPr bwMode="grayWhite">
          <a:xfrm>
            <a:off x="3617281"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8" name="Freeform 52"/>
          <p:cNvSpPr/>
          <p:nvPr userDrawn="1"/>
        </p:nvSpPr>
        <p:spPr bwMode="grayWhite">
          <a:xfrm>
            <a:off x="3347406"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9" name="Freeform 53"/>
          <p:cNvSpPr/>
          <p:nvPr userDrawn="1"/>
        </p:nvSpPr>
        <p:spPr bwMode="grayWhite">
          <a:xfrm>
            <a:off x="3718881" y="-4246674"/>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0" name="Freeform 54"/>
          <p:cNvSpPr/>
          <p:nvPr userDrawn="1"/>
        </p:nvSpPr>
        <p:spPr bwMode="grayWhite">
          <a:xfrm>
            <a:off x="3168019" y="-3722799"/>
            <a:ext cx="26988"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1" name="Freeform 55"/>
          <p:cNvSpPr/>
          <p:nvPr userDrawn="1"/>
        </p:nvSpPr>
        <p:spPr bwMode="grayWhite">
          <a:xfrm>
            <a:off x="3572831" y="-3992674"/>
            <a:ext cx="84138"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2" name="Freeform 56"/>
          <p:cNvSpPr/>
          <p:nvPr userDrawn="1"/>
        </p:nvSpPr>
        <p:spPr bwMode="grayWhite">
          <a:xfrm>
            <a:off x="6560508" y="1287353"/>
            <a:ext cx="247650"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3" name="Freeform 57"/>
          <p:cNvSpPr/>
          <p:nvPr userDrawn="1"/>
        </p:nvSpPr>
        <p:spPr bwMode="grayWhite">
          <a:xfrm>
            <a:off x="4841244" y="-844661"/>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4" name="Freeform 58"/>
          <p:cNvSpPr/>
          <p:nvPr userDrawn="1"/>
        </p:nvSpPr>
        <p:spPr bwMode="grayWhite">
          <a:xfrm>
            <a:off x="6425570"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5" name="Freeform 59"/>
          <p:cNvSpPr/>
          <p:nvPr userDrawn="1"/>
        </p:nvSpPr>
        <p:spPr bwMode="grayWhite">
          <a:xfrm>
            <a:off x="2042481" y="-482711"/>
            <a:ext cx="985838"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6" name="Freeform 60"/>
          <p:cNvSpPr/>
          <p:nvPr userDrawn="1"/>
        </p:nvSpPr>
        <p:spPr bwMode="grayWhite">
          <a:xfrm>
            <a:off x="293055" y="-2825861"/>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73" name="Freeform 67"/>
          <p:cNvSpPr/>
          <p:nvPr userDrawn="1"/>
        </p:nvSpPr>
        <p:spPr bwMode="black">
          <a:xfrm>
            <a:off x="4209419" y="3533666"/>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8"/>
          <p:cNvSpPr/>
          <p:nvPr userDrawn="1"/>
        </p:nvSpPr>
        <p:spPr bwMode="black">
          <a:xfrm>
            <a:off x="3449006" y="3308241"/>
            <a:ext cx="560388"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9"/>
          <p:cNvSpPr/>
          <p:nvPr userDrawn="1"/>
        </p:nvSpPr>
        <p:spPr bwMode="black">
          <a:xfrm>
            <a:off x="870905" y="2849453"/>
            <a:ext cx="858838"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0"/>
          <p:cNvSpPr/>
          <p:nvPr userDrawn="1"/>
        </p:nvSpPr>
        <p:spPr bwMode="black">
          <a:xfrm>
            <a:off x="166055"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1"/>
          <p:cNvSpPr/>
          <p:nvPr userDrawn="1"/>
        </p:nvSpPr>
        <p:spPr bwMode="black">
          <a:xfrm>
            <a:off x="432755" y="3243153"/>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2"/>
          <p:cNvSpPr/>
          <p:nvPr userDrawn="1"/>
        </p:nvSpPr>
        <p:spPr bwMode="auto">
          <a:xfrm>
            <a:off x="459743" y="3171716"/>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3"/>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4"/>
          <p:cNvSpPr/>
          <p:nvPr userDrawn="1"/>
        </p:nvSpPr>
        <p:spPr bwMode="black">
          <a:xfrm>
            <a:off x="1756731" y="2393840"/>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5"/>
          <p:cNvSpPr/>
          <p:nvPr userDrawn="1"/>
        </p:nvSpPr>
        <p:spPr bwMode="black">
          <a:xfrm>
            <a:off x="5817557" y="2243028"/>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76"/>
          <p:cNvSpPr/>
          <p:nvPr userDrawn="1"/>
        </p:nvSpPr>
        <p:spPr bwMode="auto">
          <a:xfrm>
            <a:off x="5482595" y="2782778"/>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77"/>
          <p:cNvSpPr/>
          <p:nvPr userDrawn="1"/>
        </p:nvSpPr>
        <p:spPr bwMode="black">
          <a:xfrm>
            <a:off x="5617532" y="2655778"/>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78"/>
          <p:cNvSpPr>
            <a:spLocks noEditPoints="1"/>
          </p:cNvSpPr>
          <p:nvPr userDrawn="1"/>
        </p:nvSpPr>
        <p:spPr bwMode="black">
          <a:xfrm>
            <a:off x="4322132" y="4143266"/>
            <a:ext cx="10668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79"/>
          <p:cNvSpPr/>
          <p:nvPr userDrawn="1"/>
        </p:nvSpPr>
        <p:spPr bwMode="black">
          <a:xfrm>
            <a:off x="4549144" y="3514616"/>
            <a:ext cx="622300"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86"/>
          <p:cNvSpPr/>
          <p:nvPr userDrawn="1"/>
        </p:nvSpPr>
        <p:spPr bwMode="black">
          <a:xfrm>
            <a:off x="3288669" y="2235090"/>
            <a:ext cx="668338"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87"/>
          <p:cNvSpPr/>
          <p:nvPr userDrawn="1"/>
        </p:nvSpPr>
        <p:spPr bwMode="black">
          <a:xfrm>
            <a:off x="1055055" y="995252"/>
            <a:ext cx="706438"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88"/>
          <p:cNvSpPr/>
          <p:nvPr userDrawn="1"/>
        </p:nvSpPr>
        <p:spPr bwMode="black">
          <a:xfrm>
            <a:off x="3820481" y="2392253"/>
            <a:ext cx="447675"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89"/>
          <p:cNvSpPr/>
          <p:nvPr userDrawn="1"/>
        </p:nvSpPr>
        <p:spPr bwMode="black">
          <a:xfrm>
            <a:off x="4231644" y="2490678"/>
            <a:ext cx="347663"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90"/>
          <p:cNvSpPr/>
          <p:nvPr userDrawn="1"/>
        </p:nvSpPr>
        <p:spPr bwMode="black">
          <a:xfrm>
            <a:off x="2574293" y="2687528"/>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91"/>
          <p:cNvSpPr/>
          <p:nvPr userDrawn="1"/>
        </p:nvSpPr>
        <p:spPr bwMode="black">
          <a:xfrm>
            <a:off x="4090357"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92"/>
          <p:cNvSpPr/>
          <p:nvPr userDrawn="1"/>
        </p:nvSpPr>
        <p:spPr bwMode="black">
          <a:xfrm>
            <a:off x="3480756" y="3855928"/>
            <a:ext cx="655638"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93"/>
          <p:cNvSpPr/>
          <p:nvPr userDrawn="1"/>
        </p:nvSpPr>
        <p:spPr bwMode="black">
          <a:xfrm>
            <a:off x="6125532" y="2289065"/>
            <a:ext cx="28575"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94"/>
          <p:cNvSpPr/>
          <p:nvPr userDrawn="1"/>
        </p:nvSpPr>
        <p:spPr bwMode="black">
          <a:xfrm>
            <a:off x="6181095" y="2270015"/>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95"/>
          <p:cNvSpPr/>
          <p:nvPr userDrawn="1"/>
        </p:nvSpPr>
        <p:spPr bwMode="black">
          <a:xfrm>
            <a:off x="5814382" y="2085865"/>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96"/>
          <p:cNvSpPr/>
          <p:nvPr userDrawn="1"/>
        </p:nvSpPr>
        <p:spPr bwMode="black">
          <a:xfrm>
            <a:off x="5209545" y="2676416"/>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97"/>
          <p:cNvSpPr/>
          <p:nvPr userDrawn="1"/>
        </p:nvSpPr>
        <p:spPr bwMode="black">
          <a:xfrm>
            <a:off x="5966782" y="1368315"/>
            <a:ext cx="450850"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98"/>
          <p:cNvSpPr/>
          <p:nvPr userDrawn="1"/>
        </p:nvSpPr>
        <p:spPr bwMode="black">
          <a:xfrm>
            <a:off x="4349119"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99"/>
          <p:cNvSpPr/>
          <p:nvPr userDrawn="1"/>
        </p:nvSpPr>
        <p:spPr bwMode="black">
          <a:xfrm>
            <a:off x="3957006" y="1641365"/>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00"/>
          <p:cNvSpPr/>
          <p:nvPr userDrawn="1"/>
        </p:nvSpPr>
        <p:spPr bwMode="black">
          <a:xfrm>
            <a:off x="3295019" y="1347678"/>
            <a:ext cx="696913"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01"/>
          <p:cNvSpPr/>
          <p:nvPr userDrawn="1"/>
        </p:nvSpPr>
        <p:spPr bwMode="black">
          <a:xfrm>
            <a:off x="3371219" y="2679591"/>
            <a:ext cx="704850"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02"/>
          <p:cNvSpPr/>
          <p:nvPr userDrawn="1"/>
        </p:nvSpPr>
        <p:spPr bwMode="black">
          <a:xfrm>
            <a:off x="3795081" y="3538428"/>
            <a:ext cx="427038"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03"/>
          <p:cNvSpPr/>
          <p:nvPr userDrawn="1"/>
        </p:nvSpPr>
        <p:spPr bwMode="black">
          <a:xfrm>
            <a:off x="1432880" y="1023827"/>
            <a:ext cx="1177925"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04"/>
          <p:cNvSpPr/>
          <p:nvPr userDrawn="1"/>
        </p:nvSpPr>
        <p:spPr bwMode="black">
          <a:xfrm>
            <a:off x="4680907" y="3154253"/>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05"/>
          <p:cNvSpPr/>
          <p:nvPr userDrawn="1"/>
        </p:nvSpPr>
        <p:spPr bwMode="black">
          <a:xfrm>
            <a:off x="2556831" y="1307990"/>
            <a:ext cx="73660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06"/>
          <p:cNvSpPr/>
          <p:nvPr userDrawn="1"/>
        </p:nvSpPr>
        <p:spPr bwMode="black">
          <a:xfrm>
            <a:off x="2429831" y="2204928"/>
            <a:ext cx="941388"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07"/>
          <p:cNvSpPr/>
          <p:nvPr userDrawn="1"/>
        </p:nvSpPr>
        <p:spPr bwMode="black">
          <a:xfrm>
            <a:off x="5890582" y="1744553"/>
            <a:ext cx="171450"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08"/>
          <p:cNvSpPr/>
          <p:nvPr userDrawn="1"/>
        </p:nvSpPr>
        <p:spPr bwMode="black">
          <a:xfrm>
            <a:off x="5657220" y="2404953"/>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09"/>
          <p:cNvSpPr/>
          <p:nvPr userDrawn="1"/>
        </p:nvSpPr>
        <p:spPr bwMode="black">
          <a:xfrm>
            <a:off x="1548768"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10"/>
          <p:cNvSpPr/>
          <p:nvPr userDrawn="1"/>
        </p:nvSpPr>
        <p:spPr bwMode="black">
          <a:xfrm>
            <a:off x="596268" y="1889015"/>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11"/>
          <p:cNvSpPr/>
          <p:nvPr userDrawn="1"/>
        </p:nvSpPr>
        <p:spPr bwMode="black">
          <a:xfrm>
            <a:off x="5120644"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12"/>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13"/>
          <p:cNvSpPr/>
          <p:nvPr userDrawn="1"/>
        </p:nvSpPr>
        <p:spPr bwMode="black">
          <a:xfrm>
            <a:off x="2456818" y="3133616"/>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4"/>
          <p:cNvSpPr/>
          <p:nvPr userDrawn="1"/>
        </p:nvSpPr>
        <p:spPr bwMode="black">
          <a:xfrm>
            <a:off x="288293" y="1138128"/>
            <a:ext cx="962025"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15"/>
          <p:cNvSpPr/>
          <p:nvPr userDrawn="1"/>
        </p:nvSpPr>
        <p:spPr bwMode="black">
          <a:xfrm>
            <a:off x="5046032" y="2317640"/>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6"/>
          <p:cNvSpPr/>
          <p:nvPr userDrawn="1"/>
        </p:nvSpPr>
        <p:spPr bwMode="black">
          <a:xfrm>
            <a:off x="5981070" y="2235090"/>
            <a:ext cx="82550"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17"/>
          <p:cNvSpPr/>
          <p:nvPr userDrawn="1"/>
        </p:nvSpPr>
        <p:spPr bwMode="black">
          <a:xfrm>
            <a:off x="4831719" y="3455878"/>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18"/>
          <p:cNvSpPr/>
          <p:nvPr userDrawn="1"/>
        </p:nvSpPr>
        <p:spPr bwMode="black">
          <a:xfrm>
            <a:off x="2482218" y="1766778"/>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19"/>
          <p:cNvSpPr/>
          <p:nvPr userDrawn="1"/>
        </p:nvSpPr>
        <p:spPr bwMode="black">
          <a:xfrm>
            <a:off x="3980819" y="3252678"/>
            <a:ext cx="1000125"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20"/>
          <p:cNvSpPr/>
          <p:nvPr userDrawn="1"/>
        </p:nvSpPr>
        <p:spPr bwMode="black">
          <a:xfrm>
            <a:off x="1893256"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21"/>
          <p:cNvSpPr>
            <a:spLocks noEditPoints="1"/>
          </p:cNvSpPr>
          <p:nvPr userDrawn="1"/>
        </p:nvSpPr>
        <p:spPr bwMode="black">
          <a:xfrm>
            <a:off x="1169355" y="2100153"/>
            <a:ext cx="698500"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22"/>
          <p:cNvSpPr/>
          <p:nvPr userDrawn="1"/>
        </p:nvSpPr>
        <p:spPr bwMode="black">
          <a:xfrm>
            <a:off x="4819019" y="2781191"/>
            <a:ext cx="858838"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23"/>
          <p:cNvSpPr/>
          <p:nvPr userDrawn="1"/>
        </p:nvSpPr>
        <p:spPr bwMode="black">
          <a:xfrm>
            <a:off x="5647695" y="2930416"/>
            <a:ext cx="69850"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24"/>
          <p:cNvSpPr/>
          <p:nvPr userDrawn="1"/>
        </p:nvSpPr>
        <p:spPr bwMode="black">
          <a:xfrm>
            <a:off x="5738182" y="1803290"/>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25"/>
          <p:cNvSpPr/>
          <p:nvPr userDrawn="1"/>
        </p:nvSpPr>
        <p:spPr bwMode="black">
          <a:xfrm>
            <a:off x="570868" y="793640"/>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26"/>
          <p:cNvSpPr/>
          <p:nvPr userDrawn="1"/>
        </p:nvSpPr>
        <p:spPr bwMode="black">
          <a:xfrm>
            <a:off x="3696656"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27"/>
          <p:cNvSpPr/>
          <p:nvPr userDrawn="1"/>
        </p:nvSpPr>
        <p:spPr bwMode="black">
          <a:xfrm>
            <a:off x="4868232" y="2651016"/>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28"/>
          <p:cNvSpPr/>
          <p:nvPr userDrawn="1"/>
        </p:nvSpPr>
        <p:spPr bwMode="black">
          <a:xfrm>
            <a:off x="1658306" y="1749315"/>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30"/>
          <p:cNvSpPr/>
          <p:nvPr userDrawn="1"/>
        </p:nvSpPr>
        <p:spPr bwMode="black">
          <a:xfrm>
            <a:off x="3488694"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3083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a:blip r:embed="rId2">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a:t>Insert subtitle</a:t>
            </a:r>
          </a:p>
        </p:txBody>
      </p:sp>
    </p:spTree>
    <p:extLst>
      <p:ext uri="{BB962C8B-B14F-4D97-AF65-F5344CB8AC3E}">
        <p14:creationId xmlns:p14="http://schemas.microsoft.com/office/powerpoint/2010/main" val="31036958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6732435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06713557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01052522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1919200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6651307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9337373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a:t>Insert title</a:t>
            </a:r>
          </a:p>
        </p:txBody>
      </p:sp>
    </p:spTree>
    <p:extLst>
      <p:ext uri="{BB962C8B-B14F-4D97-AF65-F5344CB8AC3E}">
        <p14:creationId xmlns:p14="http://schemas.microsoft.com/office/powerpoint/2010/main" val="420130472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a:t>Break</a:t>
            </a:r>
          </a:p>
        </p:txBody>
      </p:sp>
    </p:spTree>
    <p:extLst>
      <p:ext uri="{BB962C8B-B14F-4D97-AF65-F5344CB8AC3E}">
        <p14:creationId xmlns:p14="http://schemas.microsoft.com/office/powerpoint/2010/main" val="238440445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338884261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a:t>Click icon to insert chart</a:t>
            </a:r>
          </a:p>
        </p:txBody>
      </p:sp>
    </p:spTree>
    <p:extLst>
      <p:ext uri="{BB962C8B-B14F-4D97-AF65-F5344CB8AC3E}">
        <p14:creationId xmlns:p14="http://schemas.microsoft.com/office/powerpoint/2010/main" val="13352565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46893058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Tree>
    <p:extLst>
      <p:ext uri="{BB962C8B-B14F-4D97-AF65-F5344CB8AC3E}">
        <p14:creationId xmlns:p14="http://schemas.microsoft.com/office/powerpoint/2010/main" val="340868392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57698518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3/27/2024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52855520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a:p>
          <a:p>
            <a:endParaRPr lang="en-US"/>
          </a:p>
        </p:txBody>
      </p:sp>
    </p:spTree>
    <p:extLst>
      <p:ext uri="{BB962C8B-B14F-4D97-AF65-F5344CB8AC3E}">
        <p14:creationId xmlns:p14="http://schemas.microsoft.com/office/powerpoint/2010/main" val="36070060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a:p>
          <a:p>
            <a:endParaRPr lang="en-US"/>
          </a:p>
        </p:txBody>
      </p:sp>
    </p:spTree>
    <p:extLst>
      <p:ext uri="{BB962C8B-B14F-4D97-AF65-F5344CB8AC3E}">
        <p14:creationId xmlns:p14="http://schemas.microsoft.com/office/powerpoint/2010/main" val="257183816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5" name="Rectangle 13"/>
          <p:cNvSpPr/>
          <p:nvPr userDrawn="1"/>
        </p:nvSpPr>
        <p:spPr>
          <a:xfrm flipH="1">
            <a:off x="-10" y="-18854"/>
            <a:ext cx="7230368"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657448"/>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849539"/>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23361605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3418166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Quote</a:t>
            </a:r>
          </a:p>
        </p:txBody>
      </p:sp>
      <p:pic>
        <p:nvPicPr>
          <p:cNvPr id="9" name="Picture 8"/>
          <p:cNvPicPr>
            <a:picLocks noChangeAspect="1"/>
          </p:cNvPicPr>
          <p:nvPr userDrawn="1"/>
        </p:nvPicPr>
        <p:blipFill>
          <a:blip r:embed="rId2"/>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2"/>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5865699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3/27/2024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7016314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3/27/2024</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a:solidFill>
                  <a:prstClr val="black"/>
                </a:solidFill>
                <a:latin typeface="+mn-lt"/>
              </a:rPr>
              <a:t>Ogletree Deakins is one of the largest labor and employment law firms representing management in all types of employment-related legal matters. </a:t>
            </a:r>
          </a:p>
          <a:p>
            <a:pPr lvl="0"/>
            <a:endParaRPr lang="en-US" sz="2400">
              <a:solidFill>
                <a:prstClr val="black"/>
              </a:solidFill>
              <a:latin typeface="+mn-lt"/>
            </a:endParaRPr>
          </a:p>
          <a:p>
            <a:pPr lvl="0"/>
            <a:r>
              <a:rPr lang="en-US" sz="2400">
                <a:solidFill>
                  <a:prstClr val="black"/>
                </a:solidFill>
                <a:latin typeface="+mn-lt"/>
              </a:rPr>
              <a:t>The firm has more than 950 attorneys located in 55 offices across the United States and in Europe, Canada, and Mexico. </a:t>
            </a:r>
          </a:p>
          <a:p>
            <a:pPr lvl="0"/>
            <a:endParaRPr lang="en-US" sz="2400">
              <a:solidFill>
                <a:prstClr val="black"/>
              </a:solidFill>
              <a:latin typeface="+mn-lt"/>
            </a:endParaRPr>
          </a:p>
          <a:p>
            <a:pPr lvl="0"/>
            <a:r>
              <a:rPr lang="en-US" sz="240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a:ln>
                  <a:noFill/>
                </a:ln>
                <a:solidFill>
                  <a:srgbClr val="00447B"/>
                </a:solidFill>
                <a:effectLst/>
                <a:uLnTx/>
                <a:uFillTx/>
                <a:latin typeface="+mj-lt"/>
                <a:ea typeface="+mj-ea"/>
                <a:cs typeface="+mj-cs"/>
              </a:rPr>
              <a:t>About the Firm</a:t>
            </a:r>
            <a:endParaRPr lang="en-US" sz="2400" b="0">
              <a:latin typeface="+mj-lt"/>
            </a:endParaRPr>
          </a:p>
        </p:txBody>
      </p:sp>
    </p:spTree>
    <p:extLst>
      <p:ext uri="{BB962C8B-B14F-4D97-AF65-F5344CB8AC3E}">
        <p14:creationId xmlns:p14="http://schemas.microsoft.com/office/powerpoint/2010/main" val="28528164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3.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microsoft.com/office/2007/relationships/hdphoto" Target="../media/hdphoto1.wdp"/><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0">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31">
            <a:duotone>
              <a:schemeClr val="accent4">
                <a:shade val="45000"/>
                <a:satMod val="135000"/>
              </a:schemeClr>
              <a:prstClr val="white"/>
            </a:duotone>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3/27/2024</a:t>
            </a:fld>
            <a:endParaRPr lang="en-US"/>
          </a:p>
        </p:txBody>
      </p:sp>
      <p:pic>
        <p:nvPicPr>
          <p:cNvPr id="9" name="Picture 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1" r:id="rId3"/>
    <p:sldLayoutId id="2147483660" r:id="rId4"/>
    <p:sldLayoutId id="2147483676" r:id="rId5"/>
    <p:sldLayoutId id="2147483665" r:id="rId6"/>
    <p:sldLayoutId id="2147483666" r:id="rId7"/>
    <p:sldLayoutId id="2147483653" r:id="rId8"/>
    <p:sldLayoutId id="2147483681" r:id="rId9"/>
    <p:sldLayoutId id="2147483682" r:id="rId10"/>
    <p:sldLayoutId id="2147483679" r:id="rId11"/>
    <p:sldLayoutId id="2147483663" r:id="rId12"/>
    <p:sldLayoutId id="2147483657" r:id="rId13"/>
    <p:sldLayoutId id="2147483667" r:id="rId14"/>
    <p:sldLayoutId id="2147483669" r:id="rId15"/>
    <p:sldLayoutId id="2147483671" r:id="rId16"/>
    <p:sldLayoutId id="2147483672" r:id="rId17"/>
    <p:sldLayoutId id="2147483670" r:id="rId18"/>
    <p:sldLayoutId id="2147483680" r:id="rId19"/>
    <p:sldLayoutId id="2147483677" r:id="rId20"/>
    <p:sldLayoutId id="2147483674" r:id="rId21"/>
    <p:sldLayoutId id="2147483675" r:id="rId22"/>
    <p:sldLayoutId id="2147483654" r:id="rId23"/>
    <p:sldLayoutId id="2147483655" r:id="rId24"/>
    <p:sldLayoutId id="2147483662" r:id="rId25"/>
    <p:sldLayoutId id="2147483683" r:id="rId26"/>
    <p:sldLayoutId id="2147483673" r:id="rId27"/>
    <p:sldLayoutId id="2147483741" r:id="rId28"/>
  </p:sldLayoutIdLst>
  <p:transition/>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9">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30">
            <a:duotone>
              <a:schemeClr val="accent4">
                <a:shade val="45000"/>
                <a:satMod val="135000"/>
              </a:schemeClr>
              <a:prstClr val="white"/>
            </a:duotone>
            <a:extLst>
              <a:ext uri="{BEBA8EAE-BF5A-486C-A8C5-ECC9F3942E4B}">
                <a14:imgProps xmlns:a14="http://schemas.microsoft.com/office/drawing/2010/main">
                  <a14:imgLayer r:embed="rId31">
                    <a14:imgEffect>
                      <a14:brightnessContrast contrast="40000"/>
                    </a14:imgEffect>
                  </a14:imgLayer>
                </a14:imgProps>
              </a:ext>
            </a:extLst>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3/27/2024</a:t>
            </a:fld>
            <a:endParaRPr lang="en-US"/>
          </a:p>
        </p:txBody>
      </p:sp>
      <p:pic>
        <p:nvPicPr>
          <p:cNvPr id="9" name="Picture 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208517115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Lst>
  <p:transition/>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80212" y="4992020"/>
            <a:ext cx="7402286" cy="903950"/>
          </a:xfrm>
        </p:spPr>
        <p:txBody>
          <a:bodyPr>
            <a:noAutofit/>
          </a:bodyPr>
          <a:lstStyle/>
          <a:p>
            <a:r>
              <a:rPr lang="en-US" sz="3200"/>
              <a:t>Karen F.  Tynan (Sacramento)</a:t>
            </a:r>
          </a:p>
          <a:p>
            <a:r>
              <a:rPr lang="en-US" sz="3200"/>
              <a:t>Robert C. Rodriguez (Sacramento)</a:t>
            </a:r>
          </a:p>
        </p:txBody>
      </p:sp>
      <p:sp>
        <p:nvSpPr>
          <p:cNvPr id="3" name="Text Placeholder 2"/>
          <p:cNvSpPr>
            <a:spLocks noGrp="1"/>
          </p:cNvSpPr>
          <p:nvPr>
            <p:ph type="body" sz="quarter" idx="14"/>
          </p:nvPr>
        </p:nvSpPr>
        <p:spPr>
          <a:xfrm>
            <a:off x="1380212" y="4634832"/>
            <a:ext cx="7186613" cy="357188"/>
          </a:xfrm>
        </p:spPr>
        <p:txBody>
          <a:bodyPr>
            <a:noAutofit/>
          </a:bodyPr>
          <a:lstStyle/>
          <a:p>
            <a:r>
              <a:rPr lang="en-US"/>
              <a:t>Presented by:</a:t>
            </a:r>
          </a:p>
        </p:txBody>
      </p:sp>
      <p:sp>
        <p:nvSpPr>
          <p:cNvPr id="4" name="Text Placeholder 3"/>
          <p:cNvSpPr>
            <a:spLocks noGrp="1"/>
          </p:cNvSpPr>
          <p:nvPr>
            <p:ph type="body" sz="quarter" idx="15"/>
          </p:nvPr>
        </p:nvSpPr>
        <p:spPr>
          <a:xfrm>
            <a:off x="1121072" y="1648641"/>
            <a:ext cx="9829800" cy="1531293"/>
          </a:xfrm>
        </p:spPr>
        <p:txBody>
          <a:bodyPr>
            <a:noAutofit/>
          </a:bodyPr>
          <a:lstStyle/>
          <a:p>
            <a:r>
              <a:rPr lang="en-US" sz="4800" dirty="0"/>
              <a:t>SB553  </a:t>
            </a:r>
          </a:p>
          <a:p>
            <a:r>
              <a:rPr lang="en-US" sz="4800" dirty="0"/>
              <a:t>California’s New Workplace Violence Prevention Law</a:t>
            </a:r>
          </a:p>
        </p:txBody>
      </p:sp>
      <p:sp>
        <p:nvSpPr>
          <p:cNvPr id="10" name="TextBox 9"/>
          <p:cNvSpPr txBox="1"/>
          <p:nvPr/>
        </p:nvSpPr>
        <p:spPr>
          <a:xfrm>
            <a:off x="8120743" y="227882"/>
            <a:ext cx="2547257" cy="276999"/>
          </a:xfrm>
          <a:prstGeom prst="rect">
            <a:avLst/>
          </a:prstGeom>
          <a:noFill/>
        </p:spPr>
        <p:txBody>
          <a:bodyPr wrap="square" rtlCol="0">
            <a:spAutoFit/>
          </a:bodyPr>
          <a:lstStyle/>
          <a:p>
            <a:pPr marL="457200" marR="0" lvl="1" indent="0" algn="r" defTabSz="914400" rtl="0" eaLnBrk="1" fontAlgn="auto" latinLnBrk="0" hangingPunct="1">
              <a:lnSpc>
                <a:spcPct val="100000"/>
              </a:lnSpc>
              <a:spcBef>
                <a:spcPct val="0"/>
              </a:spcBef>
              <a:spcAft>
                <a:spcPct val="0"/>
              </a:spcAft>
              <a:buClrTx/>
              <a:buSzTx/>
              <a:buFontTx/>
              <a:buNone/>
              <a:defRPr/>
            </a:pPr>
            <a:r>
              <a:rPr lang="en-US" sz="1200">
                <a:solidFill>
                  <a:prstClr val="black"/>
                </a:solidFill>
                <a:latin typeface="Gill Sans MT" panose="020B0502020104020203"/>
              </a:rPr>
              <a:t>MARCH 2024</a:t>
            </a:r>
            <a:endParaRPr kumimoji="0" lang="en-US" sz="12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830575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Workplace Violence Prevention Plan</a:t>
            </a:r>
          </a:p>
        </p:txBody>
      </p:sp>
      <p:sp>
        <p:nvSpPr>
          <p:cNvPr id="5" name="Content Placeholder 4"/>
          <p:cNvSpPr>
            <a:spLocks noGrp="1"/>
          </p:cNvSpPr>
          <p:nvPr>
            <p:ph idx="1"/>
          </p:nvPr>
        </p:nvSpPr>
        <p:spPr/>
        <p:txBody>
          <a:bodyPr/>
          <a:lstStyle/>
          <a:p>
            <a:pPr marL="461963" indent="-461963">
              <a:buClr>
                <a:srgbClr val="629AD3"/>
              </a:buClr>
              <a:buFont typeface="Wingdings" panose="05000000000000000000" pitchFamily="2" charset="2"/>
              <a:buChar char="ü"/>
            </a:pPr>
            <a:r>
              <a:rPr lang="en-US" dirty="0"/>
              <a:t>Establish, implement, and maintain an effective workplace violence prevention plan</a:t>
            </a:r>
          </a:p>
          <a:p>
            <a:pPr marL="461963" indent="-461963">
              <a:buClr>
                <a:srgbClr val="629AD3"/>
              </a:buClr>
              <a:buFont typeface="Wingdings" panose="05000000000000000000" pitchFamily="2" charset="2"/>
              <a:buChar char="ü"/>
            </a:pPr>
            <a:r>
              <a:rPr lang="en-US" dirty="0"/>
              <a:t>Plan must be in writing</a:t>
            </a:r>
          </a:p>
          <a:p>
            <a:pPr marL="461963" indent="-461963">
              <a:buClr>
                <a:srgbClr val="629AD3"/>
              </a:buClr>
              <a:buFont typeface="Wingdings" panose="05000000000000000000" pitchFamily="2" charset="2"/>
              <a:buChar char="ü"/>
            </a:pPr>
            <a:r>
              <a:rPr lang="en-US" dirty="0"/>
              <a:t>Accessible to all employees, authorized employee representatives, and Cal/OSHA</a:t>
            </a:r>
          </a:p>
          <a:p>
            <a:pPr marL="461963" indent="-461963">
              <a:buClr>
                <a:srgbClr val="629AD3"/>
              </a:buClr>
              <a:buFont typeface="Wingdings" panose="05000000000000000000" pitchFamily="2" charset="2"/>
              <a:buChar char="ü"/>
            </a:pPr>
            <a:r>
              <a:rPr lang="en-US" dirty="0"/>
              <a:t>Stand alone or part of IIPP</a:t>
            </a:r>
          </a:p>
          <a:p>
            <a:endParaRPr lang="en-US" dirty="0"/>
          </a:p>
        </p:txBody>
      </p:sp>
    </p:spTree>
    <p:extLst>
      <p:ext uri="{BB962C8B-B14F-4D97-AF65-F5344CB8AC3E}">
        <p14:creationId xmlns:p14="http://schemas.microsoft.com/office/powerpoint/2010/main" val="38596722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Workplace Violence Prevention Plan</a:t>
            </a:r>
          </a:p>
        </p:txBody>
      </p:sp>
      <p:sp>
        <p:nvSpPr>
          <p:cNvPr id="5" name="Content Placeholder 4"/>
          <p:cNvSpPr>
            <a:spLocks noGrp="1"/>
          </p:cNvSpPr>
          <p:nvPr>
            <p:ph idx="1"/>
          </p:nvPr>
        </p:nvSpPr>
        <p:spPr/>
        <p:txBody>
          <a:bodyPr/>
          <a:lstStyle/>
          <a:p>
            <a:r>
              <a:rPr lang="en-US"/>
              <a:t>“[S]pecific to the hazards and corrective measures for each work area and operation”</a:t>
            </a:r>
          </a:p>
          <a:p>
            <a:r>
              <a:rPr lang="en-US"/>
              <a:t>What does this mean?</a:t>
            </a:r>
          </a:p>
          <a:p>
            <a:r>
              <a:rPr lang="en-US"/>
              <a:t>Different areas may present different risks</a:t>
            </a:r>
          </a:p>
          <a:p>
            <a:pPr lvl="1"/>
            <a:r>
              <a:rPr lang="en-US"/>
              <a:t>Example: office area with public access vs. warehouse location</a:t>
            </a:r>
          </a:p>
          <a:p>
            <a:pPr lvl="1"/>
            <a:r>
              <a:rPr lang="en-US"/>
              <a:t>Example:  winery tasting room vs. vineyard</a:t>
            </a:r>
          </a:p>
          <a:p>
            <a:endParaRPr lang="en-US"/>
          </a:p>
        </p:txBody>
      </p:sp>
    </p:spTree>
    <p:extLst>
      <p:ext uri="{BB962C8B-B14F-4D97-AF65-F5344CB8AC3E}">
        <p14:creationId xmlns:p14="http://schemas.microsoft.com/office/powerpoint/2010/main" val="26929726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Written Workplace Violence Prevention Plan</a:t>
            </a:r>
          </a:p>
        </p:txBody>
      </p:sp>
      <p:sp>
        <p:nvSpPr>
          <p:cNvPr id="5" name="Content Placeholder 4"/>
          <p:cNvSpPr>
            <a:spLocks noGrp="1"/>
          </p:cNvSpPr>
          <p:nvPr>
            <p:ph idx="1"/>
          </p:nvPr>
        </p:nvSpPr>
        <p:spPr/>
        <p:txBody>
          <a:bodyPr/>
          <a:lstStyle/>
          <a:p>
            <a:r>
              <a:rPr lang="en-US"/>
              <a:t>Names and job titles of those responsible for implementation</a:t>
            </a:r>
          </a:p>
          <a:p>
            <a:r>
              <a:rPr lang="en-US"/>
              <a:t>Employee involvement in developing the plan</a:t>
            </a:r>
          </a:p>
          <a:p>
            <a:pPr lvl="1"/>
            <a:r>
              <a:rPr lang="en-US"/>
              <a:t>Identifying, evaluating, and correcting violence hazards</a:t>
            </a:r>
          </a:p>
          <a:p>
            <a:pPr lvl="1"/>
            <a:r>
              <a:rPr lang="en-US"/>
              <a:t>Designing and implementing training</a:t>
            </a:r>
          </a:p>
          <a:p>
            <a:pPr lvl="1"/>
            <a:r>
              <a:rPr lang="en-US"/>
              <a:t>Reporting workplace violence incidents</a:t>
            </a:r>
          </a:p>
          <a:p>
            <a:r>
              <a:rPr lang="en-US"/>
              <a:t>Potential issues </a:t>
            </a:r>
            <a:r>
              <a:rPr lang="en-US">
                <a:latin typeface="Arial" panose="020B0604020202020204" pitchFamily="34" charset="0"/>
                <a:cs typeface="Arial" panose="020B0604020202020204" pitchFamily="34" charset="0"/>
                <a:sym typeface="Wingdings" panose="05000000000000000000" pitchFamily="2" charset="2"/>
              </a:rPr>
              <a:t></a:t>
            </a:r>
            <a:r>
              <a:rPr lang="en-US"/>
              <a:t> What if employees or union demand certain procedures?</a:t>
            </a:r>
          </a:p>
          <a:p>
            <a:endParaRPr lang="en-US"/>
          </a:p>
        </p:txBody>
      </p:sp>
    </p:spTree>
    <p:extLst>
      <p:ext uri="{BB962C8B-B14F-4D97-AF65-F5344CB8AC3E}">
        <p14:creationId xmlns:p14="http://schemas.microsoft.com/office/powerpoint/2010/main" val="26463599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FAQ #1</a:t>
            </a:r>
          </a:p>
        </p:txBody>
      </p:sp>
      <p:sp>
        <p:nvSpPr>
          <p:cNvPr id="3" name="Content Placeholder 2"/>
          <p:cNvSpPr>
            <a:spLocks noGrp="1"/>
          </p:cNvSpPr>
          <p:nvPr>
            <p:ph idx="1"/>
          </p:nvPr>
        </p:nvSpPr>
        <p:spPr/>
        <p:txBody>
          <a:bodyPr/>
          <a:lstStyle/>
          <a:p>
            <a:pPr marL="0" indent="0">
              <a:buNone/>
            </a:pPr>
            <a:r>
              <a:rPr lang="en-US"/>
              <a:t>Can our written plan have some parts that are “front facing” to employees, but have some confidential information such as active shooter response?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1918" y="3630308"/>
            <a:ext cx="4347599" cy="289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034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Scenario 1 – What Would You Do?</a:t>
            </a:r>
          </a:p>
        </p:txBody>
      </p:sp>
      <p:sp>
        <p:nvSpPr>
          <p:cNvPr id="6" name="Content Placeholder 5"/>
          <p:cNvSpPr>
            <a:spLocks noGrp="1"/>
          </p:cNvSpPr>
          <p:nvPr>
            <p:ph idx="1"/>
          </p:nvPr>
        </p:nvSpPr>
        <p:spPr/>
        <p:txBody>
          <a:bodyPr/>
          <a:lstStyle/>
          <a:p>
            <a:pPr marL="0" indent="0">
              <a:buNone/>
            </a:pPr>
            <a:r>
              <a:rPr lang="en-US" dirty="0"/>
              <a:t>Alec and Emma work together on the first shift.  Emma comes to HR at the end of her shift and explains, “Today,  Alec said he has a gun in his locker at work.”  Emma explains that previously she has overheard Alec and Paul arguing including Alec threatening to “kick Paul’s teeth out.”  She’s concerned, unsure if this is a threat or violence, but wants to keep the information confidential.   She says, “I just want you to know in case something happens.”  </a:t>
            </a:r>
          </a:p>
          <a:p>
            <a:pPr marL="0" indent="0">
              <a:spcBef>
                <a:spcPts val="2400"/>
              </a:spcBef>
              <a:buNone/>
            </a:pPr>
            <a:r>
              <a:rPr lang="en-US" i="1" dirty="0"/>
              <a:t>What would you do?  </a:t>
            </a:r>
          </a:p>
          <a:p>
            <a:pPr marL="0" indent="0">
              <a:buNone/>
            </a:pPr>
            <a:r>
              <a:rPr lang="en-US" i="1" dirty="0"/>
              <a:t>Is this workplace violence?</a:t>
            </a:r>
          </a:p>
          <a:p>
            <a:endParaRPr lang="en-US" dirty="0"/>
          </a:p>
        </p:txBody>
      </p:sp>
    </p:spTree>
    <p:extLst>
      <p:ext uri="{BB962C8B-B14F-4D97-AF65-F5344CB8AC3E}">
        <p14:creationId xmlns:p14="http://schemas.microsoft.com/office/powerpoint/2010/main" val="26149345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Multi-Employer Worksites</a:t>
            </a:r>
          </a:p>
        </p:txBody>
      </p:sp>
      <p:sp>
        <p:nvSpPr>
          <p:cNvPr id="5" name="Content Placeholder 4"/>
          <p:cNvSpPr>
            <a:spLocks noGrp="1"/>
          </p:cNvSpPr>
          <p:nvPr>
            <p:ph idx="1"/>
          </p:nvPr>
        </p:nvSpPr>
        <p:spPr/>
        <p:txBody>
          <a:bodyPr>
            <a:normAutofit/>
          </a:bodyPr>
          <a:lstStyle/>
          <a:p>
            <a:r>
              <a:rPr lang="en-US"/>
              <a:t>Coordination with other employers</a:t>
            </a:r>
          </a:p>
          <a:p>
            <a:r>
              <a:rPr lang="en-US"/>
              <a:t>Multi-employer worksites</a:t>
            </a:r>
          </a:p>
          <a:p>
            <a:r>
              <a:rPr lang="en-US"/>
              <a:t>Must communicate with other employers</a:t>
            </a:r>
          </a:p>
          <a:p>
            <a:r>
              <a:rPr lang="en-US"/>
              <a:t>Who will be responsible?</a:t>
            </a:r>
          </a:p>
          <a:p>
            <a:pPr marL="0" indent="0">
              <a:spcBef>
                <a:spcPts val="2400"/>
              </a:spcBef>
              <a:buNone/>
            </a:pPr>
            <a:endParaRPr lang="en-US" i="1"/>
          </a:p>
          <a:p>
            <a:pPr marL="0" indent="0">
              <a:spcBef>
                <a:spcPts val="2400"/>
              </a:spcBef>
              <a:buNone/>
            </a:pPr>
            <a:r>
              <a:rPr lang="en-US" i="1"/>
              <a:t>Examples of multi-employer worksites include construction sites, temp or agency employees assigned to a location, etc.</a:t>
            </a:r>
          </a:p>
          <a:p>
            <a:pPr marL="0" indent="0">
              <a:spcBef>
                <a:spcPts val="2400"/>
              </a:spcBef>
              <a:buNone/>
            </a:pPr>
            <a:endParaRPr lang="en-US" i="1"/>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1311" y="266421"/>
            <a:ext cx="4176225" cy="313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03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a:t>Procedures </a:t>
            </a:r>
            <a:br>
              <a:rPr lang="en-US"/>
            </a:br>
            <a:r>
              <a:rPr lang="en-US"/>
              <a:t>(Non-Active Situation)</a:t>
            </a:r>
          </a:p>
        </p:txBody>
      </p:sp>
      <p:sp>
        <p:nvSpPr>
          <p:cNvPr id="5" name="Content Placeholder 4"/>
          <p:cNvSpPr>
            <a:spLocks noGrp="1"/>
          </p:cNvSpPr>
          <p:nvPr>
            <p:ph idx="1"/>
          </p:nvPr>
        </p:nvSpPr>
        <p:spPr/>
        <p:txBody>
          <a:bodyPr/>
          <a:lstStyle/>
          <a:p>
            <a:r>
              <a:rPr lang="en-US"/>
              <a:t>Communicate with employees – reporting and investigations</a:t>
            </a:r>
          </a:p>
          <a:p>
            <a:r>
              <a:rPr lang="en-US"/>
              <a:t>Identify and evaluate workplace violence hazards</a:t>
            </a:r>
          </a:p>
          <a:p>
            <a:pPr lvl="1"/>
            <a:r>
              <a:rPr lang="en-US"/>
              <a:t>Periodic inspections</a:t>
            </a:r>
          </a:p>
          <a:p>
            <a:pPr lvl="1"/>
            <a:r>
              <a:rPr lang="en-US"/>
              <a:t>When first established</a:t>
            </a:r>
          </a:p>
          <a:p>
            <a:pPr lvl="1"/>
            <a:r>
              <a:rPr lang="en-US"/>
              <a:t>After each incident</a:t>
            </a:r>
          </a:p>
          <a:p>
            <a:pPr lvl="1"/>
            <a:r>
              <a:rPr lang="en-US"/>
              <a:t>Any previously unrecognized hazards</a:t>
            </a:r>
          </a:p>
          <a:p>
            <a:r>
              <a:rPr lang="en-US"/>
              <a:t>Correct hazards in a timely manner</a:t>
            </a:r>
          </a:p>
          <a:p>
            <a:endParaRPr lang="en-US"/>
          </a:p>
        </p:txBody>
      </p:sp>
    </p:spTree>
    <p:extLst>
      <p:ext uri="{BB962C8B-B14F-4D97-AF65-F5344CB8AC3E}">
        <p14:creationId xmlns:p14="http://schemas.microsoft.com/office/powerpoint/2010/main" val="14127647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a:t>Procedures </a:t>
            </a:r>
            <a:br>
              <a:rPr lang="en-US"/>
            </a:br>
            <a:r>
              <a:rPr lang="en-US"/>
              <a:t>(Active Situation)</a:t>
            </a:r>
          </a:p>
        </p:txBody>
      </p:sp>
      <p:sp>
        <p:nvSpPr>
          <p:cNvPr id="5" name="Content Placeholder 4"/>
          <p:cNvSpPr>
            <a:spLocks noGrp="1"/>
          </p:cNvSpPr>
          <p:nvPr>
            <p:ph idx="1"/>
          </p:nvPr>
        </p:nvSpPr>
        <p:spPr/>
        <p:txBody>
          <a:bodyPr/>
          <a:lstStyle/>
          <a:p>
            <a:r>
              <a:rPr lang="en-US"/>
              <a:t>Respond to actual or potential workplace violence</a:t>
            </a:r>
          </a:p>
          <a:p>
            <a:pPr lvl="1"/>
            <a:r>
              <a:rPr lang="en-US"/>
              <a:t>Alert employees of the presence, location, and nature of workplace violence emergencies</a:t>
            </a:r>
          </a:p>
          <a:p>
            <a:pPr lvl="1"/>
            <a:r>
              <a:rPr lang="en-US"/>
              <a:t>Evacuation or sheltering plans that are appropriate and feasible for the worksite</a:t>
            </a:r>
          </a:p>
          <a:p>
            <a:pPr lvl="1"/>
            <a:r>
              <a:rPr lang="en-US"/>
              <a:t>How to obtain help from staff assigned to respond to workplace violence emergencies (if any), security personnel (if any), and law enforcement</a:t>
            </a:r>
          </a:p>
          <a:p>
            <a:endParaRPr lang="en-US"/>
          </a:p>
        </p:txBody>
      </p:sp>
    </p:spTree>
    <p:extLst>
      <p:ext uri="{BB962C8B-B14F-4D97-AF65-F5344CB8AC3E}">
        <p14:creationId xmlns:p14="http://schemas.microsoft.com/office/powerpoint/2010/main" val="21491641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FAQ #2</a:t>
            </a:r>
          </a:p>
        </p:txBody>
      </p:sp>
      <p:sp>
        <p:nvSpPr>
          <p:cNvPr id="3" name="Content Placeholder 2"/>
          <p:cNvSpPr>
            <a:spLocks noGrp="1"/>
          </p:cNvSpPr>
          <p:nvPr>
            <p:ph idx="1"/>
          </p:nvPr>
        </p:nvSpPr>
        <p:spPr/>
        <p:txBody>
          <a:bodyPr/>
          <a:lstStyle/>
          <a:p>
            <a:pPr marL="0" indent="0">
              <a:buNone/>
            </a:pPr>
            <a:r>
              <a:rPr lang="en-US"/>
              <a:t>We use contingent workers from a staffing agency, can we rely on the staffing agency to train the workers on a workplace violence plan?</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5931" y="4315615"/>
            <a:ext cx="3059573" cy="204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078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857119" y="571591"/>
            <a:ext cx="1733989" cy="254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a:t>Employer Investigations</a:t>
            </a:r>
          </a:p>
        </p:txBody>
      </p:sp>
      <p:sp>
        <p:nvSpPr>
          <p:cNvPr id="6" name="Content Placeholder 5"/>
          <p:cNvSpPr>
            <a:spLocks noGrp="1"/>
          </p:cNvSpPr>
          <p:nvPr>
            <p:ph idx="1"/>
          </p:nvPr>
        </p:nvSpPr>
        <p:spPr/>
        <p:txBody>
          <a:bodyPr/>
          <a:lstStyle/>
          <a:p>
            <a:r>
              <a:rPr lang="en-US"/>
              <a:t>Employee concerns</a:t>
            </a:r>
          </a:p>
          <a:p>
            <a:r>
              <a:rPr lang="en-US"/>
              <a:t>Workplace violence incidents</a:t>
            </a:r>
          </a:p>
          <a:p>
            <a:r>
              <a:rPr lang="en-US"/>
              <a:t>Tied to violent incident logs</a:t>
            </a:r>
          </a:p>
          <a:p>
            <a:r>
              <a:rPr lang="en-US"/>
              <a:t>Inform employees of results</a:t>
            </a:r>
          </a:p>
          <a:p>
            <a:r>
              <a:rPr lang="en-US"/>
              <a:t>Written investigation report – can create complex issues</a:t>
            </a:r>
          </a:p>
          <a:p>
            <a:r>
              <a:rPr lang="en-US"/>
              <a:t>Privilege issues – can we protect the investigation with attorney work product?</a:t>
            </a:r>
          </a:p>
          <a:p>
            <a:endParaRPr lang="en-US"/>
          </a:p>
        </p:txBody>
      </p:sp>
    </p:spTree>
    <p:extLst>
      <p:ext uri="{BB962C8B-B14F-4D97-AF65-F5344CB8AC3E}">
        <p14:creationId xmlns:p14="http://schemas.microsoft.com/office/powerpoint/2010/main" val="41031311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4867"/>
          </a:xfrm>
        </p:spPr>
        <p:txBody>
          <a:bodyPr/>
          <a:lstStyle/>
          <a:p>
            <a:pPr algn="ctr"/>
            <a:r>
              <a:rPr lang="en-US"/>
              <a:t>Speakers </a:t>
            </a:r>
            <a:r>
              <a:rPr lang="en-US" sz="2800" i="1"/>
              <a:t> </a:t>
            </a:r>
          </a:p>
        </p:txBody>
      </p:sp>
      <p:sp>
        <p:nvSpPr>
          <p:cNvPr id="7" name="Content Placeholder 2"/>
          <p:cNvSpPr>
            <a:spLocks noGrp="1" noChangeArrowheads="1"/>
          </p:cNvSpPr>
          <p:nvPr>
            <p:ph idx="4294967295"/>
          </p:nvPr>
        </p:nvSpPr>
        <p:spPr>
          <a:xfrm>
            <a:off x="2817286" y="4360470"/>
            <a:ext cx="3081267" cy="1091869"/>
          </a:xfrm>
          <a:extLst>
            <a:ext uri="{909E8E84-426E-40DD-AFC4-6F175D3DCCD1}">
              <a14:hiddenFill xmlns:a14="http://schemas.microsoft.com/office/drawing/2010/main">
                <a:solidFill>
                  <a:srgbClr val="FFFFFF"/>
                </a:solidFill>
              </a14:hiddenFill>
            </a:ext>
          </a:extLst>
        </p:spPr>
        <p:txBody>
          <a:bodyPr lIns="91440" tIns="45720" rIns="91440" bIns="45720">
            <a:normAutofit/>
          </a:bodyPr>
          <a:lstStyle/>
          <a:p>
            <a:pPr marL="1485863" lvl="0" indent="-1485863" algn="ctr">
              <a:lnSpc>
                <a:spcPct val="100000"/>
              </a:lnSpc>
              <a:spcBef>
                <a:spcPts val="600"/>
              </a:spcBef>
              <a:buClr>
                <a:srgbClr val="003300"/>
              </a:buClr>
              <a:buNone/>
              <a:defRPr/>
            </a:pPr>
            <a:r>
              <a:rPr lang="en-US" sz="2000" b="1">
                <a:solidFill>
                  <a:prstClr val="black"/>
                </a:solidFill>
              </a:rPr>
              <a:t>Karen F. Tynan</a:t>
            </a:r>
          </a:p>
          <a:p>
            <a:pPr marL="1485863" lvl="0" indent="-1485863" algn="ctr">
              <a:lnSpc>
                <a:spcPct val="100000"/>
              </a:lnSpc>
              <a:spcBef>
                <a:spcPts val="600"/>
              </a:spcBef>
              <a:buClr>
                <a:srgbClr val="003300"/>
              </a:buClr>
              <a:buNone/>
              <a:defRPr/>
            </a:pPr>
            <a:r>
              <a:rPr lang="en-US" sz="1800">
                <a:solidFill>
                  <a:prstClr val="black"/>
                </a:solidFill>
              </a:rPr>
              <a:t>Sacramento</a:t>
            </a:r>
          </a:p>
          <a:p>
            <a:pPr marL="1485863" lvl="0" indent="-1485863" algn="ctr">
              <a:lnSpc>
                <a:spcPct val="100000"/>
              </a:lnSpc>
              <a:spcBef>
                <a:spcPts val="600"/>
              </a:spcBef>
              <a:buClr>
                <a:srgbClr val="003300"/>
              </a:buClr>
              <a:buNone/>
              <a:defRPr/>
            </a:pPr>
            <a:r>
              <a:rPr lang="en-US" sz="1600">
                <a:solidFill>
                  <a:prstClr val="black"/>
                </a:solidFill>
              </a:rPr>
              <a:t>karen.tynan@ogletree.com</a:t>
            </a:r>
            <a:r>
              <a:rPr lang="en-US" sz="1500">
                <a:solidFill>
                  <a:prstClr val="black"/>
                </a:solidFill>
              </a:rPr>
              <a:t> </a:t>
            </a:r>
            <a:endParaRPr lang="en-US" altLang="en-US" sz="3000" b="1">
              <a:solidFill>
                <a:prstClr val="black"/>
              </a:solidFill>
            </a:endParaRPr>
          </a:p>
          <a:p>
            <a:pPr marL="1485863" lvl="0" indent="-1485863" algn="ctr">
              <a:lnSpc>
                <a:spcPct val="100000"/>
              </a:lnSpc>
              <a:spcBef>
                <a:spcPts val="600"/>
              </a:spcBef>
              <a:buClr>
                <a:srgbClr val="003300"/>
              </a:buClr>
              <a:buNone/>
              <a:defRPr/>
            </a:pPr>
            <a:endParaRPr lang="en-US" sz="1600">
              <a:solidFill>
                <a:prstClr val="black"/>
              </a:solidFill>
            </a:endParaRPr>
          </a:p>
        </p:txBody>
      </p:sp>
      <p:sp>
        <p:nvSpPr>
          <p:cNvPr id="9" name="Content Placeholder 2"/>
          <p:cNvSpPr>
            <a:spLocks noGrp="1" noChangeArrowheads="1"/>
          </p:cNvSpPr>
          <p:nvPr>
            <p:ph idx="4294967295"/>
          </p:nvPr>
        </p:nvSpPr>
        <p:spPr>
          <a:xfrm>
            <a:off x="6210351" y="4360470"/>
            <a:ext cx="3058886" cy="1156792"/>
          </a:xfrm>
          <a:extLst>
            <a:ext uri="{909E8E84-426E-40DD-AFC4-6F175D3DCCD1}">
              <a14:hiddenFill xmlns:a14="http://schemas.microsoft.com/office/drawing/2010/main">
                <a:solidFill>
                  <a:srgbClr val="FFFFFF"/>
                </a:solidFill>
              </a14:hiddenFill>
            </a:ext>
          </a:extLst>
        </p:spPr>
        <p:txBody>
          <a:bodyPr lIns="91440" tIns="45720" rIns="91440" bIns="45720">
            <a:normAutofit/>
          </a:bodyPr>
          <a:lstStyle/>
          <a:p>
            <a:pPr marL="1485863" lvl="0" indent="-1485863" algn="ctr">
              <a:lnSpc>
                <a:spcPct val="100000"/>
              </a:lnSpc>
              <a:spcBef>
                <a:spcPts val="600"/>
              </a:spcBef>
              <a:buClr>
                <a:srgbClr val="003300"/>
              </a:buClr>
              <a:buNone/>
              <a:defRPr/>
            </a:pPr>
            <a:r>
              <a:rPr lang="en-US" sz="2000" b="1">
                <a:solidFill>
                  <a:prstClr val="black"/>
                </a:solidFill>
              </a:rPr>
              <a:t>Robert C. Rodriguez </a:t>
            </a:r>
          </a:p>
          <a:p>
            <a:pPr marL="1485863" lvl="0" indent="-1485863" algn="ctr">
              <a:lnSpc>
                <a:spcPct val="100000"/>
              </a:lnSpc>
              <a:spcBef>
                <a:spcPts val="600"/>
              </a:spcBef>
              <a:buClr>
                <a:srgbClr val="003300"/>
              </a:buClr>
              <a:buNone/>
              <a:defRPr/>
            </a:pPr>
            <a:r>
              <a:rPr lang="en-US" sz="1800">
                <a:solidFill>
                  <a:prstClr val="black"/>
                </a:solidFill>
              </a:rPr>
              <a:t>Sacramento</a:t>
            </a:r>
          </a:p>
          <a:p>
            <a:pPr marL="1485863" lvl="0" indent="-1485863" algn="ctr">
              <a:lnSpc>
                <a:spcPct val="100000"/>
              </a:lnSpc>
              <a:spcBef>
                <a:spcPts val="600"/>
              </a:spcBef>
              <a:buClr>
                <a:srgbClr val="003300"/>
              </a:buClr>
              <a:buNone/>
              <a:defRPr/>
            </a:pPr>
            <a:r>
              <a:rPr lang="en-US" sz="1600">
                <a:solidFill>
                  <a:prstClr val="black"/>
                </a:solidFill>
              </a:rPr>
              <a:t>robert.rodriguez@ogletree.com</a:t>
            </a:r>
            <a:r>
              <a:rPr lang="en-US" sz="1500">
                <a:solidFill>
                  <a:prstClr val="black"/>
                </a:solidFill>
              </a:rPr>
              <a:t> </a:t>
            </a:r>
            <a:endParaRPr lang="en-US" altLang="en-US" sz="3000" b="1">
              <a:solidFill>
                <a:prstClr val="black"/>
              </a:solidFill>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7390" y="1860201"/>
            <a:ext cx="2184807" cy="2265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69741" y="1814399"/>
            <a:ext cx="2176355" cy="23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637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FAQ #3</a:t>
            </a:r>
          </a:p>
        </p:txBody>
      </p:sp>
      <p:sp>
        <p:nvSpPr>
          <p:cNvPr id="3" name="Content Placeholder 2"/>
          <p:cNvSpPr>
            <a:spLocks noGrp="1"/>
          </p:cNvSpPr>
          <p:nvPr>
            <p:ph idx="1"/>
          </p:nvPr>
        </p:nvSpPr>
        <p:spPr/>
        <p:txBody>
          <a:bodyPr/>
          <a:lstStyle/>
          <a:p>
            <a:pPr marL="0" indent="0">
              <a:buNone/>
            </a:pPr>
            <a:r>
              <a:rPr lang="en-US"/>
              <a:t>What parts of our investigation, logs, determinations, employee statements, and related materials can be privileged or confidential?</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2470" y="2463195"/>
            <a:ext cx="5846496" cy="412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5610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Violent Incident Logs</a:t>
            </a:r>
          </a:p>
        </p:txBody>
      </p:sp>
      <p:sp>
        <p:nvSpPr>
          <p:cNvPr id="5" name="Content Placeholder 4"/>
          <p:cNvSpPr>
            <a:spLocks noGrp="1"/>
          </p:cNvSpPr>
          <p:nvPr>
            <p:ph idx="1"/>
          </p:nvPr>
        </p:nvSpPr>
        <p:spPr/>
        <p:txBody>
          <a:bodyPr/>
          <a:lstStyle/>
          <a:p>
            <a:r>
              <a:rPr lang="en-US"/>
              <a:t>Employer must prepare a very detailed log of all workplace violence incidents </a:t>
            </a:r>
            <a:r>
              <a:rPr lang="en-US">
                <a:latin typeface="Arial" panose="020B0604020202020204" pitchFamily="34" charset="0"/>
                <a:cs typeface="Arial" panose="020B0604020202020204" pitchFamily="34" charset="0"/>
                <a:sym typeface="Wingdings" panose="05000000000000000000" pitchFamily="2" charset="2"/>
              </a:rPr>
              <a:t></a:t>
            </a:r>
            <a:r>
              <a:rPr lang="en-US"/>
              <a:t> not a high-level summary</a:t>
            </a:r>
          </a:p>
          <a:p>
            <a:r>
              <a:rPr lang="en-US"/>
              <a:t>Requirements similar to those in a police report</a:t>
            </a:r>
          </a:p>
          <a:p>
            <a:r>
              <a:rPr lang="en-US"/>
              <a:t>Log entries based on investigation findings</a:t>
            </a:r>
          </a:p>
          <a:p>
            <a:r>
              <a:rPr lang="en-US"/>
              <a:t>Privacy protection for witnesses </a:t>
            </a:r>
          </a:p>
          <a:p>
            <a:r>
              <a:rPr lang="en-US"/>
              <a:t>Date, time, and location of the incident</a:t>
            </a:r>
          </a:p>
          <a:p>
            <a:r>
              <a:rPr lang="en-US"/>
              <a:t>Types of violence (see definitions)</a:t>
            </a:r>
          </a:p>
          <a:p>
            <a:r>
              <a:rPr lang="en-US"/>
              <a:t>Detailed description</a:t>
            </a:r>
          </a:p>
          <a:p>
            <a:endParaRPr lang="en-US"/>
          </a:p>
        </p:txBody>
      </p:sp>
    </p:spTree>
    <p:extLst>
      <p:ext uri="{BB962C8B-B14F-4D97-AF65-F5344CB8AC3E}">
        <p14:creationId xmlns:p14="http://schemas.microsoft.com/office/powerpoint/2010/main" val="23085594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Violent Incident Logs </a:t>
            </a:r>
          </a:p>
        </p:txBody>
      </p:sp>
      <p:sp>
        <p:nvSpPr>
          <p:cNvPr id="5" name="Content Placeholder 4"/>
          <p:cNvSpPr>
            <a:spLocks noGrp="1"/>
          </p:cNvSpPr>
          <p:nvPr>
            <p:ph idx="1"/>
          </p:nvPr>
        </p:nvSpPr>
        <p:spPr/>
        <p:txBody>
          <a:bodyPr/>
          <a:lstStyle/>
          <a:p>
            <a:r>
              <a:rPr lang="en-US"/>
              <a:t>Who committed violence (i.e., employee, customer, family/friend, stranger, spouse, etc.)</a:t>
            </a:r>
          </a:p>
          <a:p>
            <a:r>
              <a:rPr lang="en-US"/>
              <a:t>Where the incident occurred (i.e., workplace, parking lot, etc.)</a:t>
            </a:r>
          </a:p>
          <a:p>
            <a:r>
              <a:rPr lang="en-US"/>
              <a:t>Specifics about type of incident (i.e., physical/verbal, weapons, threats, sexual assault, animal attack)</a:t>
            </a:r>
          </a:p>
          <a:p>
            <a:r>
              <a:rPr lang="en-US"/>
              <a:t>Date, time, and location of the incident</a:t>
            </a:r>
          </a:p>
          <a:p>
            <a:r>
              <a:rPr lang="en-US"/>
              <a:t>Was law enforcement contacted?</a:t>
            </a:r>
          </a:p>
          <a:p>
            <a:r>
              <a:rPr lang="en-US"/>
              <a:t>What actions did employer take?</a:t>
            </a:r>
          </a:p>
          <a:p>
            <a:endParaRPr lang="en-US"/>
          </a:p>
        </p:txBody>
      </p:sp>
    </p:spTree>
    <p:extLst>
      <p:ext uri="{BB962C8B-B14F-4D97-AF65-F5344CB8AC3E}">
        <p14:creationId xmlns:p14="http://schemas.microsoft.com/office/powerpoint/2010/main" val="12379499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Scenario 2 – What Would You Do?</a:t>
            </a:r>
          </a:p>
        </p:txBody>
      </p:sp>
      <p:sp>
        <p:nvSpPr>
          <p:cNvPr id="6" name="Content Placeholder 5"/>
          <p:cNvSpPr>
            <a:spLocks noGrp="1"/>
          </p:cNvSpPr>
          <p:nvPr>
            <p:ph idx="1"/>
          </p:nvPr>
        </p:nvSpPr>
        <p:spPr>
          <a:xfrm>
            <a:off x="585479" y="1559378"/>
            <a:ext cx="11334613" cy="4755903"/>
          </a:xfrm>
        </p:spPr>
        <p:txBody>
          <a:bodyPr>
            <a:normAutofit lnSpcReduction="10000"/>
          </a:bodyPr>
          <a:lstStyle/>
          <a:p>
            <a:pPr marL="0" indent="0">
              <a:buNone/>
            </a:pPr>
            <a:r>
              <a:rPr lang="en-US" dirty="0"/>
              <a:t>Bland Construction is a framing company working at the Wheeler Joint Venture, a huge project with at least eight sub-contractors on any given day.  Romano Electrical is also at the site with 10 employees, including Frankie, a journeyman lineman.   At a morning superintendent meeting, Romano’s superintendent offers that Frankie and an unknown Bland employee got into a fistfight yesterday by the Taco Truck.  Frankie was sent to the ER and got 18 stitches and was treated for a broken wrist. </a:t>
            </a:r>
          </a:p>
          <a:p>
            <a:pPr marL="0" indent="0">
              <a:spcBef>
                <a:spcPts val="2400"/>
              </a:spcBef>
              <a:buNone/>
            </a:pPr>
            <a:r>
              <a:rPr lang="en-US" i="1" dirty="0"/>
              <a:t>What should Wheeler Joint Venture do?  </a:t>
            </a:r>
          </a:p>
          <a:p>
            <a:pPr marL="0" indent="0">
              <a:buNone/>
            </a:pPr>
            <a:r>
              <a:rPr lang="en-US" i="1" dirty="0"/>
              <a:t>What should Bland Construction do?</a:t>
            </a:r>
          </a:p>
          <a:p>
            <a:pPr marL="0" indent="0">
              <a:buNone/>
            </a:pPr>
            <a:r>
              <a:rPr lang="en-US" i="1" dirty="0"/>
              <a:t>What should Romano Electrical do?</a:t>
            </a:r>
          </a:p>
          <a:p>
            <a:endParaRPr lang="en-US" dirty="0"/>
          </a:p>
        </p:txBody>
      </p:sp>
    </p:spTree>
    <p:extLst>
      <p:ext uri="{BB962C8B-B14F-4D97-AF65-F5344CB8AC3E}">
        <p14:creationId xmlns:p14="http://schemas.microsoft.com/office/powerpoint/2010/main" val="2282314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Training</a:t>
            </a:r>
          </a:p>
        </p:txBody>
      </p:sp>
      <p:sp>
        <p:nvSpPr>
          <p:cNvPr id="5" name="Content Placeholder 4"/>
          <p:cNvSpPr>
            <a:spLocks noGrp="1"/>
          </p:cNvSpPr>
          <p:nvPr>
            <p:ph idx="1"/>
          </p:nvPr>
        </p:nvSpPr>
        <p:spPr/>
        <p:txBody>
          <a:bodyPr/>
          <a:lstStyle/>
          <a:p>
            <a:r>
              <a:rPr lang="en-US"/>
              <a:t>All employees</a:t>
            </a:r>
          </a:p>
          <a:p>
            <a:r>
              <a:rPr lang="en-US"/>
              <a:t>Each employee must understand the plan, procedures, and their roles</a:t>
            </a:r>
          </a:p>
          <a:p>
            <a:r>
              <a:rPr lang="en-US"/>
              <a:t>Training materials – content and vocabulary to the educational level, literacy, and language of employees must be used</a:t>
            </a:r>
          </a:p>
          <a:p>
            <a:r>
              <a:rPr lang="en-US"/>
              <a:t>When first established</a:t>
            </a:r>
          </a:p>
          <a:p>
            <a:r>
              <a:rPr lang="en-US"/>
              <a:t>Annually</a:t>
            </a:r>
          </a:p>
          <a:p>
            <a:r>
              <a:rPr lang="en-US"/>
              <a:t>Previous unrecognized hazard</a:t>
            </a:r>
          </a:p>
          <a:p>
            <a:endParaRPr lang="en-US"/>
          </a:p>
        </p:txBody>
      </p:sp>
    </p:spTree>
    <p:extLst>
      <p:ext uri="{BB962C8B-B14F-4D97-AF65-F5344CB8AC3E}">
        <p14:creationId xmlns:p14="http://schemas.microsoft.com/office/powerpoint/2010/main" val="19874144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Training Topics</a:t>
            </a:r>
          </a:p>
        </p:txBody>
      </p:sp>
      <p:sp>
        <p:nvSpPr>
          <p:cNvPr id="7" name="Content Placeholder 6"/>
          <p:cNvSpPr>
            <a:spLocks noGrp="1"/>
          </p:cNvSpPr>
          <p:nvPr>
            <p:ph idx="1"/>
          </p:nvPr>
        </p:nvSpPr>
        <p:spPr>
          <a:xfrm>
            <a:off x="1052546" y="1379993"/>
            <a:ext cx="10301253" cy="5014230"/>
          </a:xfrm>
        </p:spPr>
        <p:txBody>
          <a:bodyPr>
            <a:normAutofit fontScale="85000" lnSpcReduction="20000"/>
          </a:bodyPr>
          <a:lstStyle/>
          <a:p>
            <a:pPr marL="461963" indent="-461963">
              <a:lnSpc>
                <a:spcPct val="110000"/>
              </a:lnSpc>
              <a:buFont typeface="Wingdings" panose="05000000000000000000" pitchFamily="2" charset="2"/>
              <a:buChar char="q"/>
            </a:pPr>
            <a:r>
              <a:rPr lang="en-US"/>
              <a:t>The employer’s plan, how to obtain a copy of the employer’s plan at no cost, and how to participate in development and implementation of the employer’s plan.</a:t>
            </a:r>
          </a:p>
          <a:p>
            <a:pPr marL="461963" indent="-461963">
              <a:lnSpc>
                <a:spcPct val="110000"/>
              </a:lnSpc>
              <a:buFont typeface="Wingdings" panose="05000000000000000000" pitchFamily="2" charset="2"/>
              <a:buChar char="q"/>
            </a:pPr>
            <a:r>
              <a:rPr lang="en-US"/>
              <a:t>The definitions and requirements of this section.</a:t>
            </a:r>
          </a:p>
          <a:p>
            <a:pPr marL="461963" indent="-461963">
              <a:lnSpc>
                <a:spcPct val="110000"/>
              </a:lnSpc>
              <a:buFont typeface="Wingdings" panose="05000000000000000000" pitchFamily="2" charset="2"/>
              <a:buChar char="q"/>
            </a:pPr>
            <a:r>
              <a:rPr lang="en-US"/>
              <a:t>How to report workplace violence incidents or concerns to the employer or law enforcement without fear of reprisal.</a:t>
            </a:r>
          </a:p>
          <a:p>
            <a:pPr marL="461963" indent="-461963">
              <a:lnSpc>
                <a:spcPct val="110000"/>
              </a:lnSpc>
              <a:buFont typeface="Wingdings" panose="05000000000000000000" pitchFamily="2" charset="2"/>
              <a:buChar char="q"/>
            </a:pPr>
            <a:r>
              <a:rPr lang="en-US"/>
              <a:t>Workplace violence hazards specific to the employees’ jobs, the corrective measures the employer has implemented, how to seek assistance to prevent or respond to violence, and strategies to avoid physical harm.</a:t>
            </a:r>
          </a:p>
          <a:p>
            <a:pPr marL="461963" indent="-461963">
              <a:lnSpc>
                <a:spcPct val="110000"/>
              </a:lnSpc>
              <a:buFont typeface="Wingdings" panose="05000000000000000000" pitchFamily="2" charset="2"/>
              <a:buChar char="q"/>
            </a:pPr>
            <a:r>
              <a:rPr lang="en-US"/>
              <a:t>The violent incident log required by subdivision (d) and how to obtain copies of records required by paragraphs (1) to (3), inclusive, of subdivision (f).</a:t>
            </a:r>
          </a:p>
          <a:p>
            <a:pPr marL="461963" indent="-461963">
              <a:lnSpc>
                <a:spcPct val="110000"/>
              </a:lnSpc>
              <a:buFont typeface="Wingdings" panose="05000000000000000000" pitchFamily="2" charset="2"/>
              <a:buChar char="q"/>
            </a:pPr>
            <a:r>
              <a:rPr lang="en-US"/>
              <a:t>An opportunity for interactive questions and answers with a person knowledgeable about the employer’s plan.</a:t>
            </a:r>
          </a:p>
          <a:p>
            <a:pPr>
              <a:lnSpc>
                <a:spcPct val="110000"/>
              </a:lnSpc>
            </a:pPr>
            <a:endParaRPr lang="en-US"/>
          </a:p>
        </p:txBody>
      </p:sp>
    </p:spTree>
    <p:extLst>
      <p:ext uri="{BB962C8B-B14F-4D97-AF65-F5344CB8AC3E}">
        <p14:creationId xmlns:p14="http://schemas.microsoft.com/office/powerpoint/2010/main" val="947013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FAQ #4</a:t>
            </a:r>
          </a:p>
        </p:txBody>
      </p:sp>
      <p:sp>
        <p:nvSpPr>
          <p:cNvPr id="3" name="Content Placeholder 2"/>
          <p:cNvSpPr>
            <a:spLocks noGrp="1"/>
          </p:cNvSpPr>
          <p:nvPr>
            <p:ph idx="1"/>
          </p:nvPr>
        </p:nvSpPr>
        <p:spPr/>
        <p:txBody>
          <a:bodyPr/>
          <a:lstStyle/>
          <a:p>
            <a:pPr marL="0" indent="0">
              <a:buNone/>
            </a:pPr>
            <a:r>
              <a:rPr lang="en-US"/>
              <a:t>What the heck does interactive mean?  Can’t I use a chatbot to deliver training?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2138" y="3650927"/>
            <a:ext cx="3787160" cy="252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229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Record Keeping</a:t>
            </a:r>
          </a:p>
        </p:txBody>
      </p:sp>
      <p:sp>
        <p:nvSpPr>
          <p:cNvPr id="6" name="Content Placeholder 5"/>
          <p:cNvSpPr>
            <a:spLocks noGrp="1"/>
          </p:cNvSpPr>
          <p:nvPr>
            <p:ph idx="1"/>
          </p:nvPr>
        </p:nvSpPr>
        <p:spPr/>
        <p:txBody>
          <a:bodyPr/>
          <a:lstStyle/>
          <a:p>
            <a:r>
              <a:rPr lang="en-US"/>
              <a:t>Inspection records </a:t>
            </a:r>
            <a:r>
              <a:rPr lang="en-US">
                <a:latin typeface="Arial" panose="020B0604020202020204" pitchFamily="34" charset="0"/>
                <a:cs typeface="Arial" panose="020B0604020202020204" pitchFamily="34" charset="0"/>
                <a:sym typeface="Wingdings" panose="05000000000000000000" pitchFamily="2" charset="2"/>
              </a:rPr>
              <a:t></a:t>
            </a:r>
            <a:r>
              <a:rPr lang="en-US"/>
              <a:t> 5 years! </a:t>
            </a:r>
          </a:p>
          <a:p>
            <a:r>
              <a:rPr lang="en-US"/>
              <a:t>Violent incident log </a:t>
            </a:r>
            <a:r>
              <a:rPr lang="en-US">
                <a:latin typeface="Arial" panose="020B0604020202020204" pitchFamily="34" charset="0"/>
                <a:cs typeface="Arial" panose="020B0604020202020204" pitchFamily="34" charset="0"/>
                <a:sym typeface="Wingdings" panose="05000000000000000000" pitchFamily="2" charset="2"/>
              </a:rPr>
              <a:t></a:t>
            </a:r>
            <a:r>
              <a:rPr lang="en-US"/>
              <a:t> 5 years!</a:t>
            </a:r>
          </a:p>
          <a:p>
            <a:r>
              <a:rPr lang="en-US"/>
              <a:t>Workplace violence investigations </a:t>
            </a:r>
            <a:r>
              <a:rPr lang="en-US">
                <a:latin typeface="Arial" panose="020B0604020202020204" pitchFamily="34" charset="0"/>
                <a:cs typeface="Arial" panose="020B0604020202020204" pitchFamily="34" charset="0"/>
                <a:sym typeface="Wingdings" panose="05000000000000000000" pitchFamily="2" charset="2"/>
              </a:rPr>
              <a:t></a:t>
            </a:r>
            <a:r>
              <a:rPr lang="en-US"/>
              <a:t> 5 years!</a:t>
            </a:r>
          </a:p>
          <a:p>
            <a:r>
              <a:rPr lang="en-US"/>
              <a:t>Training records </a:t>
            </a:r>
            <a:r>
              <a:rPr lang="en-US">
                <a:latin typeface="Arial" panose="020B0604020202020204" pitchFamily="34" charset="0"/>
                <a:cs typeface="Arial" panose="020B0604020202020204" pitchFamily="34" charset="0"/>
                <a:sym typeface="Wingdings" panose="05000000000000000000" pitchFamily="2" charset="2"/>
              </a:rPr>
              <a:t></a:t>
            </a:r>
            <a:r>
              <a:rPr lang="en-US"/>
              <a:t> 1 year</a:t>
            </a:r>
          </a:p>
          <a:p>
            <a:r>
              <a:rPr lang="en-US"/>
              <a:t>All records must be made available to Cal/OSHA upon request</a:t>
            </a:r>
          </a:p>
          <a:p>
            <a:r>
              <a:rPr lang="en-US"/>
              <a:t>Employees or union can obtain certain records – 15 days</a:t>
            </a:r>
          </a:p>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3498" y="254694"/>
            <a:ext cx="3374206" cy="225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781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FAQ #5</a:t>
            </a:r>
          </a:p>
        </p:txBody>
      </p:sp>
      <p:sp>
        <p:nvSpPr>
          <p:cNvPr id="3" name="Content Placeholder 2"/>
          <p:cNvSpPr>
            <a:spLocks noGrp="1"/>
          </p:cNvSpPr>
          <p:nvPr>
            <p:ph idx="1"/>
          </p:nvPr>
        </p:nvSpPr>
        <p:spPr>
          <a:xfrm>
            <a:off x="756295" y="1588876"/>
            <a:ext cx="10676164" cy="4617584"/>
          </a:xfrm>
        </p:spPr>
        <p:txBody>
          <a:bodyPr/>
          <a:lstStyle/>
          <a:p>
            <a:pPr marL="0" indent="0">
              <a:buNone/>
            </a:pPr>
            <a:r>
              <a:rPr lang="en-US"/>
              <a:t>As part of the law’s requirements, do I have to have active shooter drills?  </a:t>
            </a:r>
          </a:p>
          <a:p>
            <a:pPr marL="0" indent="0">
              <a:buNone/>
            </a:pPr>
            <a:endParaRPr lang="en-US"/>
          </a:p>
          <a:p>
            <a:pPr marL="0" indent="0">
              <a:buNone/>
            </a:pPr>
            <a:r>
              <a:rPr lang="en-US"/>
              <a:t>Won’t they just scare employees?  </a:t>
            </a:r>
          </a:p>
          <a:p>
            <a:pPr marL="0" indent="0">
              <a:buNone/>
            </a:pPr>
            <a:endParaRPr lang="en-US"/>
          </a:p>
          <a:p>
            <a:pPr marL="0" indent="0">
              <a:buNone/>
            </a:pPr>
            <a:r>
              <a:rPr lang="en-US"/>
              <a:t>Isn’t that just for schools?</a:t>
            </a:r>
          </a:p>
        </p:txBody>
      </p:sp>
    </p:spTree>
    <p:extLst>
      <p:ext uri="{BB962C8B-B14F-4D97-AF65-F5344CB8AC3E}">
        <p14:creationId xmlns:p14="http://schemas.microsoft.com/office/powerpoint/2010/main" val="22418770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2024 – What Is Next?</a:t>
            </a:r>
          </a:p>
        </p:txBody>
      </p:sp>
      <p:sp>
        <p:nvSpPr>
          <p:cNvPr id="3" name="Content Placeholder 2"/>
          <p:cNvSpPr>
            <a:spLocks noGrp="1"/>
          </p:cNvSpPr>
          <p:nvPr>
            <p:ph idx="1"/>
          </p:nvPr>
        </p:nvSpPr>
        <p:spPr/>
        <p:txBody>
          <a:bodyPr/>
          <a:lstStyle/>
          <a:p>
            <a:pPr marL="461963" indent="-461963">
              <a:buFont typeface="Wingdings" panose="05000000000000000000" pitchFamily="2" charset="2"/>
              <a:buChar char="q"/>
            </a:pPr>
            <a:r>
              <a:rPr lang="en-US"/>
              <a:t>Cal/OSHA resources towards workplace violence</a:t>
            </a:r>
          </a:p>
          <a:p>
            <a:pPr marL="461963" indent="-461963">
              <a:buFont typeface="Wingdings" panose="05000000000000000000" pitchFamily="2" charset="2"/>
              <a:buChar char="q"/>
            </a:pPr>
            <a:r>
              <a:rPr lang="en-US"/>
              <a:t>Enforcement by inspections</a:t>
            </a:r>
          </a:p>
          <a:p>
            <a:pPr marL="461963" indent="-461963">
              <a:buFont typeface="Wingdings" panose="05000000000000000000" pitchFamily="2" charset="2"/>
              <a:buChar char="q"/>
            </a:pPr>
            <a:r>
              <a:rPr lang="en-US"/>
              <a:t>Document requests will include a request for your workplace violence prevention plan</a:t>
            </a:r>
          </a:p>
          <a:p>
            <a:pPr marL="461963" indent="-461963">
              <a:buFont typeface="Wingdings" panose="05000000000000000000" pitchFamily="2" charset="2"/>
              <a:buChar char="q"/>
            </a:pPr>
            <a:r>
              <a:rPr lang="en-US"/>
              <a:t>Inspection employee interviews may include questions about your program</a:t>
            </a:r>
          </a:p>
          <a:p>
            <a:pPr marL="461963" indent="-461963">
              <a:buFont typeface="Wingdings" panose="05000000000000000000" pitchFamily="2" charset="2"/>
              <a:buChar char="q"/>
            </a:pPr>
            <a:r>
              <a:rPr lang="en-US"/>
              <a:t>Press releases by Cal/OSHA</a:t>
            </a:r>
          </a:p>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6602" y="5107887"/>
            <a:ext cx="3138231" cy="160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5290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66" y="338999"/>
            <a:ext cx="10676164" cy="1014867"/>
          </a:xfrm>
        </p:spPr>
        <p:txBody>
          <a:bodyPr/>
          <a:lstStyle/>
          <a:p>
            <a:r>
              <a:rPr lang="en-US"/>
              <a:t>Agenda</a:t>
            </a:r>
          </a:p>
        </p:txBody>
      </p:sp>
      <p:sp>
        <p:nvSpPr>
          <p:cNvPr id="3" name="Content Placeholder 2"/>
          <p:cNvSpPr>
            <a:spLocks noGrp="1"/>
          </p:cNvSpPr>
          <p:nvPr>
            <p:ph idx="1"/>
          </p:nvPr>
        </p:nvSpPr>
        <p:spPr>
          <a:xfrm>
            <a:off x="677636" y="1353866"/>
            <a:ext cx="11059662" cy="5504134"/>
          </a:xfrm>
        </p:spPr>
        <p:txBody>
          <a:bodyPr>
            <a:normAutofit lnSpcReduction="10000"/>
          </a:bodyPr>
          <a:lstStyle/>
          <a:p>
            <a:r>
              <a:rPr lang="en-US" sz="3200"/>
              <a:t>Current Enforcement</a:t>
            </a:r>
          </a:p>
          <a:p>
            <a:r>
              <a:rPr lang="en-US" sz="3200"/>
              <a:t>Senate Bill (SB) 553</a:t>
            </a:r>
          </a:p>
          <a:p>
            <a:pPr lvl="1"/>
            <a:r>
              <a:rPr lang="en-US" sz="3200"/>
              <a:t>Requirements</a:t>
            </a:r>
          </a:p>
          <a:p>
            <a:pPr lvl="1"/>
            <a:r>
              <a:rPr lang="en-US" sz="3200"/>
              <a:t>Compliance</a:t>
            </a:r>
          </a:p>
          <a:p>
            <a:r>
              <a:rPr lang="en-US" sz="3200"/>
              <a:t>Scenarios</a:t>
            </a:r>
          </a:p>
          <a:p>
            <a:r>
              <a:rPr lang="en-US" sz="3200"/>
              <a:t>FAQs</a:t>
            </a:r>
          </a:p>
          <a:p>
            <a:r>
              <a:rPr lang="en-US" sz="3200"/>
              <a:t>Best Practices</a:t>
            </a:r>
          </a:p>
          <a:p>
            <a:r>
              <a:rPr lang="en-US" sz="3200"/>
              <a:t>Questions and Answers</a:t>
            </a:r>
          </a:p>
          <a:p>
            <a:pPr marL="0" indent="0" algn="ctr">
              <a:buNone/>
            </a:pPr>
            <a:endParaRPr lang="en-US" sz="3200" i="1"/>
          </a:p>
          <a:p>
            <a:pPr marL="0" indent="0" algn="ctr">
              <a:buNone/>
            </a:pPr>
            <a:r>
              <a:rPr lang="en-US" sz="3200" i="1"/>
              <a:t>Note:  This is for Non-Healthcare Settings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890" y="135858"/>
            <a:ext cx="3478161" cy="2847042"/>
          </a:xfrm>
          <a:prstGeom prst="rect">
            <a:avLst/>
          </a:prstGeom>
          <a:effectLst>
            <a:softEdge rad="406400"/>
          </a:effectLst>
        </p:spPr>
      </p:pic>
    </p:spTree>
    <p:extLst>
      <p:ext uri="{BB962C8B-B14F-4D97-AF65-F5344CB8AC3E}">
        <p14:creationId xmlns:p14="http://schemas.microsoft.com/office/powerpoint/2010/main" val="20894980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Best Practices – Start Now</a:t>
            </a:r>
          </a:p>
        </p:txBody>
      </p:sp>
      <p:sp>
        <p:nvSpPr>
          <p:cNvPr id="3" name="Content Placeholder 2"/>
          <p:cNvSpPr>
            <a:spLocks noGrp="1"/>
          </p:cNvSpPr>
          <p:nvPr>
            <p:ph idx="1"/>
          </p:nvPr>
        </p:nvSpPr>
        <p:spPr>
          <a:xfrm>
            <a:off x="677636" y="1559379"/>
            <a:ext cx="11130906" cy="4617584"/>
          </a:xfrm>
        </p:spPr>
        <p:txBody>
          <a:bodyPr/>
          <a:lstStyle/>
          <a:p>
            <a:r>
              <a:rPr lang="en-US"/>
              <a:t>Work with stakeholders and employees</a:t>
            </a:r>
          </a:p>
          <a:p>
            <a:r>
              <a:rPr lang="en-US"/>
              <a:t>Adopt a written plan</a:t>
            </a:r>
          </a:p>
          <a:p>
            <a:r>
              <a:rPr lang="en-US"/>
              <a:t>Customize for all work areas</a:t>
            </a:r>
          </a:p>
          <a:p>
            <a:r>
              <a:rPr lang="en-US"/>
              <a:t>Provide training at onboarding and periodically</a:t>
            </a:r>
          </a:p>
          <a:p>
            <a:r>
              <a:rPr lang="en-US"/>
              <a:t>Document your plan and your work towards compliance</a:t>
            </a:r>
          </a:p>
          <a:p>
            <a:r>
              <a:rPr lang="en-US"/>
              <a:t>Determine recordkeeping and investigation processes and procedures</a:t>
            </a:r>
          </a:p>
          <a:p>
            <a:r>
              <a:rPr lang="en-US"/>
              <a:t>Conduct drills and revise plan as needed</a:t>
            </a:r>
          </a:p>
          <a:p>
            <a:r>
              <a:rPr lang="en-US"/>
              <a:t>Take reports of violence seriously </a:t>
            </a:r>
          </a:p>
        </p:txBody>
      </p:sp>
    </p:spTree>
    <p:extLst>
      <p:ext uri="{BB962C8B-B14F-4D97-AF65-F5344CB8AC3E}">
        <p14:creationId xmlns:p14="http://schemas.microsoft.com/office/powerpoint/2010/main" val="36499943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77648" y="688976"/>
            <a:ext cx="4276152" cy="4892297"/>
          </a:xfrm>
          <a:prstGeom prst="rect">
            <a:avLst/>
          </a:prstGeom>
        </p:spPr>
      </p:pic>
      <p:sp>
        <p:nvSpPr>
          <p:cNvPr id="5" name="Title 1"/>
          <p:cNvSpPr>
            <a:spLocks noGrp="1"/>
          </p:cNvSpPr>
          <p:nvPr>
            <p:ph type="title"/>
          </p:nvPr>
        </p:nvSpPr>
        <p:spPr>
          <a:xfrm>
            <a:off x="677636" y="365125"/>
            <a:ext cx="10676164" cy="1014867"/>
          </a:xfrm>
        </p:spPr>
        <p:txBody>
          <a:bodyPr/>
          <a:lstStyle/>
          <a:p>
            <a:r>
              <a:rPr lang="en-US"/>
              <a:t>Questions and Answers</a:t>
            </a:r>
          </a:p>
        </p:txBody>
      </p:sp>
    </p:spTree>
    <p:extLst>
      <p:ext uri="{BB962C8B-B14F-4D97-AF65-F5344CB8AC3E}">
        <p14:creationId xmlns:p14="http://schemas.microsoft.com/office/powerpoint/2010/main" val="42584204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636" y="365125"/>
            <a:ext cx="10676164" cy="1014867"/>
          </a:xfrm>
        </p:spPr>
        <p:txBody>
          <a:bodyPr/>
          <a:lstStyle/>
          <a:p>
            <a:pPr algn="ctr"/>
            <a:r>
              <a:rPr lang="en-US"/>
              <a:t>RESOURCES</a:t>
            </a:r>
          </a:p>
        </p:txBody>
      </p:sp>
      <p:sp>
        <p:nvSpPr>
          <p:cNvPr id="7" name="Content Placeholder 2"/>
          <p:cNvSpPr>
            <a:spLocks noGrp="1"/>
          </p:cNvSpPr>
          <p:nvPr>
            <p:ph idx="1"/>
          </p:nvPr>
        </p:nvSpPr>
        <p:spPr>
          <a:xfrm>
            <a:off x="677636" y="1379992"/>
            <a:ext cx="11130906" cy="5260651"/>
          </a:xfrm>
        </p:spPr>
        <p:txBody>
          <a:bodyPr>
            <a:normAutofit/>
          </a:bodyPr>
          <a:lstStyle/>
          <a:p>
            <a:r>
              <a:rPr lang="en-US"/>
              <a:t>Ogletree</a:t>
            </a:r>
          </a:p>
          <a:p>
            <a:pPr lvl="1"/>
            <a:r>
              <a:rPr lang="en-US"/>
              <a:t>https://ogletree.com/insights-resources/blog-posts/</a:t>
            </a:r>
          </a:p>
          <a:p>
            <a:pPr lvl="1"/>
            <a:r>
              <a:rPr lang="en-US"/>
              <a:t>https://ogletree.com/insights-resources/webinars/</a:t>
            </a:r>
          </a:p>
          <a:p>
            <a:pPr lvl="1"/>
            <a:r>
              <a:rPr lang="en-US"/>
              <a:t>https://ogletree.com/insights-resources/podcasts/</a:t>
            </a:r>
          </a:p>
          <a:p>
            <a:endParaRPr lang="en-US"/>
          </a:p>
          <a:p>
            <a:r>
              <a:rPr lang="en-US"/>
              <a:t>Cal/OSHA Information and Publications </a:t>
            </a:r>
          </a:p>
          <a:p>
            <a:pPr lvl="1"/>
            <a:r>
              <a:rPr lang="en-US"/>
              <a:t>https://www.dir.ca.gov/dosh/Workplace-Violence.html</a:t>
            </a:r>
          </a:p>
          <a:p>
            <a:pPr lvl="1"/>
            <a:r>
              <a:rPr lang="en-US"/>
              <a:t>https://www.dir.ca.gov/dosh/dosh_publications/WPV-General-Industry-for-employers-fs.pdf	</a:t>
            </a:r>
          </a:p>
          <a:p>
            <a:pPr lvl="1"/>
            <a:r>
              <a:rPr lang="en-US"/>
              <a:t>https://www.dir.ca.gov/dosh/dosh_publications/Model-WPV-Plan-General-Industry.docx</a:t>
            </a:r>
          </a:p>
          <a:p>
            <a:endParaRPr lang="en-US"/>
          </a:p>
        </p:txBody>
      </p:sp>
      <p:sp>
        <p:nvSpPr>
          <p:cNvPr id="8" name="Content Placeholder 2"/>
          <p:cNvSpPr txBox="1"/>
          <p:nvPr/>
        </p:nvSpPr>
        <p:spPr>
          <a:xfrm>
            <a:off x="344774" y="1379992"/>
            <a:ext cx="11616168" cy="4949371"/>
          </a:xfrm>
          <a:prstGeom prst="rect">
            <a:avLst/>
          </a:prstGeom>
        </p:spPr>
        <p:txBody>
          <a:bodyPr vert="horz" lIns="91440" tIns="45720" rIns="91440" bIns="45720" rtlCol="0">
            <a:normAutofit/>
          </a:bodyPr>
          <a:lstStyle>
            <a:lvl1pPr marL="346075" indent="-346075"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798513" indent="-341313" algn="l" defTabSz="914400" rtl="0" eaLnBrk="1" latinLnBrk="0" hangingPunct="1">
              <a:lnSpc>
                <a:spcPct val="100000"/>
              </a:lnSpc>
              <a:spcBef>
                <a:spcPts val="600"/>
              </a:spcBef>
              <a:buFont typeface="Gill Sans MT" panose="020B0502020104020203" pitchFamily="34" charset="0"/>
              <a:buChar char="–"/>
              <a:defRPr sz="2400" kern="1200">
                <a:solidFill>
                  <a:schemeClr val="tx1"/>
                </a:solidFill>
                <a:latin typeface="+mn-lt"/>
                <a:ea typeface="+mn-ea"/>
                <a:cs typeface="+mn-cs"/>
              </a:defRPr>
            </a:lvl2pPr>
            <a:lvl3pPr marL="1260475" indent="-346075"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712913" indent="-341313" algn="l" defTabSz="914400" rtl="0" eaLnBrk="1" latinLnBrk="0" hangingPunct="1">
              <a:lnSpc>
                <a:spcPct val="100000"/>
              </a:lnSpc>
              <a:spcBef>
                <a:spcPts val="600"/>
              </a:spcBef>
              <a:buFont typeface="Gill Sans MT" panose="020B0502020104020203" pitchFamily="34" charset="0"/>
              <a:buChar char="–"/>
              <a:defRPr sz="1800" kern="1200">
                <a:solidFill>
                  <a:schemeClr val="tx1"/>
                </a:solidFill>
                <a:latin typeface="+mn-lt"/>
                <a:ea typeface="+mn-ea"/>
                <a:cs typeface="+mn-cs"/>
              </a:defRPr>
            </a:lvl4pPr>
            <a:lvl5pPr marL="2174875" indent="-346075"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2575055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6" y="327897"/>
            <a:ext cx="11721737" cy="1014867"/>
          </a:xfrm>
        </p:spPr>
        <p:txBody>
          <a:bodyPr/>
          <a:lstStyle/>
          <a:p>
            <a:pPr algn="ctr"/>
            <a:r>
              <a:rPr lang="en-US"/>
              <a:t>EVENTS</a:t>
            </a:r>
          </a:p>
        </p:txBody>
      </p:sp>
      <p:sp>
        <p:nvSpPr>
          <p:cNvPr id="3" name="Content Placeholder 2"/>
          <p:cNvSpPr>
            <a:spLocks noGrp="1"/>
          </p:cNvSpPr>
          <p:nvPr>
            <p:ph idx="1"/>
          </p:nvPr>
        </p:nvSpPr>
        <p:spPr>
          <a:xfrm>
            <a:off x="0" y="1559378"/>
            <a:ext cx="11268891" cy="5206716"/>
          </a:xfrm>
        </p:spPr>
        <p:txBody>
          <a:bodyPr>
            <a:normAutofit/>
          </a:bodyPr>
          <a:lstStyle/>
          <a:p>
            <a:pPr>
              <a:buFont typeface="Wingdings" panose="05000000000000000000" pitchFamily="2" charset="2"/>
              <a:buChar char="Ø"/>
            </a:pPr>
            <a:r>
              <a:rPr lang="en-US"/>
              <a:t>Ogletree Events</a:t>
            </a:r>
            <a:endParaRPr lang="en-US" sz="2800"/>
          </a:p>
          <a:p>
            <a:pPr lvl="1">
              <a:buFont typeface="Wingdings" panose="05000000000000000000" pitchFamily="2" charset="2"/>
              <a:buChar char="Ø"/>
            </a:pPr>
            <a:r>
              <a:rPr lang="en-US" sz="2800"/>
              <a:t>California Workplace Safety Conference October 2024</a:t>
            </a:r>
          </a:p>
          <a:p>
            <a:pPr lvl="2">
              <a:buFont typeface="Wingdings" panose="05000000000000000000" pitchFamily="2" charset="2"/>
              <a:buChar char="Ø"/>
            </a:pPr>
            <a:r>
              <a:rPr lang="en-US" sz="2800"/>
              <a:t>Two Sessions: Oakland and Orange County</a:t>
            </a:r>
          </a:p>
          <a:p>
            <a:pPr lvl="1">
              <a:buFont typeface="Wingdings" panose="05000000000000000000" pitchFamily="2" charset="2"/>
              <a:buChar char="Ø"/>
            </a:pPr>
            <a:r>
              <a:rPr lang="en-US" sz="2800"/>
              <a:t>National Workplace Safety Symposium December 4-6, 2024</a:t>
            </a:r>
          </a:p>
          <a:p>
            <a:pPr lvl="2">
              <a:buFont typeface="Wingdings" panose="05000000000000000000" pitchFamily="2" charset="2"/>
              <a:buChar char="Ø"/>
            </a:pPr>
            <a:r>
              <a:rPr lang="en-US" sz="2800"/>
              <a:t>New Orleans Marriott Warehouse Arts District</a:t>
            </a:r>
          </a:p>
          <a:p>
            <a:pPr lvl="2">
              <a:buFont typeface="Wingdings" panose="05000000000000000000" pitchFamily="2" charset="2"/>
              <a:buChar char="Ø"/>
            </a:pPr>
            <a:r>
              <a:rPr lang="en-US" sz="2800"/>
              <a:t>https://ogletree.com/app/uploads/events/seminars/national-seminars/2024-Workplace-Safety-Symposium.pdf</a:t>
            </a:r>
          </a:p>
          <a:p>
            <a:pPr marL="914400" lvl="2" indent="0">
              <a:buNone/>
            </a:pPr>
            <a:endParaRPr lang="en-US" sz="2800"/>
          </a:p>
        </p:txBody>
      </p:sp>
    </p:spTree>
    <p:extLst>
      <p:ext uri="{BB962C8B-B14F-4D97-AF65-F5344CB8AC3E}">
        <p14:creationId xmlns:p14="http://schemas.microsoft.com/office/powerpoint/2010/main" val="15412521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2727" y="184171"/>
            <a:ext cx="9747115" cy="728614"/>
          </a:xfrm>
        </p:spPr>
        <p:txBody>
          <a:bodyPr>
            <a:normAutofit/>
          </a:bodyPr>
          <a:lstStyle/>
          <a:p>
            <a:r>
              <a:rPr lang="en-US">
                <a:latin typeface="Gill Sans MT" panose="020B0502020104020203" pitchFamily="34" charset="0"/>
              </a:rPr>
              <a:t>West Coast Occupational Safety Practice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177" y="1189605"/>
            <a:ext cx="914400" cy="9482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937" y="3383867"/>
            <a:ext cx="874880" cy="90728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177" y="2298244"/>
            <a:ext cx="914400" cy="94826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805" y="2373076"/>
            <a:ext cx="914400" cy="948266"/>
          </a:xfrm>
          <a:prstGeom prst="rect">
            <a:avLst/>
          </a:prstGeom>
        </p:spPr>
      </p:pic>
      <p:sp>
        <p:nvSpPr>
          <p:cNvPr id="13" name="TextBox 12"/>
          <p:cNvSpPr txBox="1"/>
          <p:nvPr/>
        </p:nvSpPr>
        <p:spPr>
          <a:xfrm>
            <a:off x="5622635" y="1194561"/>
            <a:ext cx="2359315" cy="954107"/>
          </a:xfrm>
          <a:prstGeom prst="rect">
            <a:avLst/>
          </a:prstGeom>
          <a:noFill/>
        </p:spPr>
        <p:txBody>
          <a:bodyPr wrap="square" rtlCol="0">
            <a:spAutoFit/>
          </a:bodyPr>
          <a:lstStyle/>
          <a:p>
            <a:r>
              <a:rPr lang="en-US" sz="1400" b="1">
                <a:latin typeface="Baskerville Old Face" panose="02020602080505020303" pitchFamily="18" charset="0"/>
              </a:rPr>
              <a:t>Kevin D. Bland</a:t>
            </a:r>
          </a:p>
          <a:p>
            <a:r>
              <a:rPr lang="en-US" sz="1400">
                <a:latin typeface="Baskerville Old Face" panose="02020602080505020303" pitchFamily="18" charset="0"/>
              </a:rPr>
              <a:t>Shareholder | Orange County</a:t>
            </a:r>
          </a:p>
          <a:p>
            <a:r>
              <a:rPr lang="en-US" sz="1400">
                <a:latin typeface="Baskerville Old Face" panose="02020602080505020303" pitchFamily="18" charset="0"/>
              </a:rPr>
              <a:t>kevin.bland@ogletree.com</a:t>
            </a:r>
          </a:p>
          <a:p>
            <a:r>
              <a:rPr lang="en-US" sz="1400">
                <a:latin typeface="Baskerville Old Face" panose="02020602080505020303" pitchFamily="18" charset="0"/>
              </a:rPr>
              <a:t>(949) 813-1120</a:t>
            </a:r>
          </a:p>
        </p:txBody>
      </p:sp>
      <p:sp>
        <p:nvSpPr>
          <p:cNvPr id="14" name="TextBox 13"/>
          <p:cNvSpPr txBox="1"/>
          <p:nvPr/>
        </p:nvSpPr>
        <p:spPr>
          <a:xfrm>
            <a:off x="1633386" y="1107906"/>
            <a:ext cx="2609798" cy="1169551"/>
          </a:xfrm>
          <a:prstGeom prst="rect">
            <a:avLst/>
          </a:prstGeom>
          <a:noFill/>
        </p:spPr>
        <p:txBody>
          <a:bodyPr wrap="square" rtlCol="0">
            <a:spAutoFit/>
          </a:bodyPr>
          <a:lstStyle/>
          <a:p>
            <a:r>
              <a:rPr lang="en-US" sz="1400" b="1">
                <a:latin typeface="Baskerville Old Face" panose="02020602080505020303" pitchFamily="18" charset="0"/>
              </a:rPr>
              <a:t>Karen F. Tynan – Chair West Coast OSHA Practice</a:t>
            </a:r>
          </a:p>
          <a:p>
            <a:r>
              <a:rPr lang="en-US" sz="1400">
                <a:latin typeface="Baskerville Old Face" panose="02020602080505020303" pitchFamily="18" charset="0"/>
              </a:rPr>
              <a:t>Shareholder | Sacramento</a:t>
            </a:r>
          </a:p>
          <a:p>
            <a:r>
              <a:rPr lang="en-US" sz="1400">
                <a:latin typeface="Baskerville Old Face" panose="02020602080505020303" pitchFamily="18" charset="0"/>
              </a:rPr>
              <a:t>karen.tynan@ogletree.com</a:t>
            </a:r>
          </a:p>
          <a:p>
            <a:r>
              <a:rPr lang="en-US" sz="1400">
                <a:latin typeface="Baskerville Old Face" panose="02020602080505020303" pitchFamily="18" charset="0"/>
              </a:rPr>
              <a:t>(707) 508-8476</a:t>
            </a:r>
          </a:p>
        </p:txBody>
      </p:sp>
      <p:sp>
        <p:nvSpPr>
          <p:cNvPr id="15" name="TextBox 14"/>
          <p:cNvSpPr txBox="1"/>
          <p:nvPr/>
        </p:nvSpPr>
        <p:spPr>
          <a:xfrm>
            <a:off x="5622635" y="3383867"/>
            <a:ext cx="2777725" cy="954107"/>
          </a:xfrm>
          <a:prstGeom prst="rect">
            <a:avLst/>
          </a:prstGeom>
          <a:noFill/>
        </p:spPr>
        <p:txBody>
          <a:bodyPr wrap="square" rtlCol="0">
            <a:spAutoFit/>
          </a:bodyPr>
          <a:lstStyle/>
          <a:p>
            <a:r>
              <a:rPr lang="en-US" sz="1400" b="1">
                <a:latin typeface="Baskerville Old Face" panose="02020602080505020303" pitchFamily="18" charset="0"/>
              </a:rPr>
              <a:t>Eugene F. McMenamin</a:t>
            </a:r>
          </a:p>
          <a:p>
            <a:r>
              <a:rPr lang="en-US" sz="1400">
                <a:latin typeface="Baskerville Old Face" panose="02020602080505020303" pitchFamily="18" charset="0"/>
              </a:rPr>
              <a:t>Of Counsel | Orange County</a:t>
            </a:r>
          </a:p>
          <a:p>
            <a:r>
              <a:rPr lang="en-US" sz="1400">
                <a:latin typeface="Baskerville Old Face" panose="02020602080505020303" pitchFamily="18" charset="0"/>
              </a:rPr>
              <a:t>eugene.mcmenamin@ogletree.com</a:t>
            </a:r>
          </a:p>
          <a:p>
            <a:r>
              <a:rPr lang="en-US" sz="1400">
                <a:latin typeface="Baskerville Old Face" panose="02020602080505020303" pitchFamily="18" charset="0"/>
              </a:rPr>
              <a:t>(714) 800-2308</a:t>
            </a:r>
          </a:p>
        </p:txBody>
      </p:sp>
      <p:sp>
        <p:nvSpPr>
          <p:cNvPr id="19" name="TextBox 18"/>
          <p:cNvSpPr txBox="1"/>
          <p:nvPr/>
        </p:nvSpPr>
        <p:spPr>
          <a:xfrm>
            <a:off x="5622635" y="2313578"/>
            <a:ext cx="2851581" cy="954107"/>
          </a:xfrm>
          <a:prstGeom prst="rect">
            <a:avLst/>
          </a:prstGeom>
          <a:noFill/>
        </p:spPr>
        <p:txBody>
          <a:bodyPr wrap="square" rtlCol="0">
            <a:spAutoFit/>
          </a:bodyPr>
          <a:lstStyle/>
          <a:p>
            <a:r>
              <a:rPr lang="en-US" sz="1400" b="1">
                <a:latin typeface="Baskerville Old Face" panose="02020602080505020303" pitchFamily="18" charset="0"/>
              </a:rPr>
              <a:t>Jennifer Yanni</a:t>
            </a:r>
          </a:p>
          <a:p>
            <a:r>
              <a:rPr lang="en-US" sz="1400">
                <a:latin typeface="Baskerville Old Face" panose="02020602080505020303" pitchFamily="18" charset="0"/>
              </a:rPr>
              <a:t>Of</a:t>
            </a:r>
            <a:r>
              <a:rPr lang="en-US" sz="1300">
                <a:latin typeface="Baskerville Old Face" panose="02020602080505020303" pitchFamily="18" charset="0"/>
              </a:rPr>
              <a:t> </a:t>
            </a:r>
            <a:r>
              <a:rPr lang="en-US" sz="1400">
                <a:latin typeface="Baskerville Old Face" panose="02020602080505020303" pitchFamily="18" charset="0"/>
              </a:rPr>
              <a:t>Counsel | Orange County</a:t>
            </a:r>
          </a:p>
          <a:p>
            <a:r>
              <a:rPr lang="en-US" sz="1400">
                <a:latin typeface="Baskerville Old Face" panose="02020602080505020303" pitchFamily="18" charset="0"/>
              </a:rPr>
              <a:t>jennifer.yanni@ogletree.com</a:t>
            </a:r>
          </a:p>
          <a:p>
            <a:r>
              <a:rPr lang="en-US" sz="1400">
                <a:latin typeface="Baskerville Old Face" panose="02020602080505020303" pitchFamily="18" charset="0"/>
              </a:rPr>
              <a:t>(714) 800-7914</a:t>
            </a:r>
          </a:p>
        </p:txBody>
      </p:sp>
      <p:sp>
        <p:nvSpPr>
          <p:cNvPr id="20" name="TextBox 19"/>
          <p:cNvSpPr txBox="1"/>
          <p:nvPr/>
        </p:nvSpPr>
        <p:spPr>
          <a:xfrm>
            <a:off x="1628268" y="2373076"/>
            <a:ext cx="2953121" cy="954107"/>
          </a:xfrm>
          <a:prstGeom prst="rect">
            <a:avLst/>
          </a:prstGeom>
          <a:noFill/>
        </p:spPr>
        <p:txBody>
          <a:bodyPr wrap="square" rtlCol="0">
            <a:spAutoFit/>
          </a:bodyPr>
          <a:lstStyle/>
          <a:p>
            <a:r>
              <a:rPr lang="en-US" sz="1400" b="1">
                <a:latin typeface="Baskerville Old Face" panose="02020602080505020303" pitchFamily="18" charset="0"/>
              </a:rPr>
              <a:t>Robert C. Rodriguez</a:t>
            </a:r>
          </a:p>
          <a:p>
            <a:r>
              <a:rPr lang="en-US" sz="1400">
                <a:latin typeface="Baskerville Old Face" panose="02020602080505020303" pitchFamily="18" charset="0"/>
              </a:rPr>
              <a:t>Shareholder | Sacramento</a:t>
            </a:r>
          </a:p>
          <a:p>
            <a:r>
              <a:rPr lang="en-US" sz="1400">
                <a:latin typeface="Baskerville Old Face" panose="02020602080505020303" pitchFamily="18" charset="0"/>
              </a:rPr>
              <a:t>robert.rodriguez@ogletree.com</a:t>
            </a:r>
          </a:p>
          <a:p>
            <a:r>
              <a:rPr lang="en-US" sz="1400">
                <a:latin typeface="Baskerville Old Face" panose="02020602080505020303" pitchFamily="18" charset="0"/>
              </a:rPr>
              <a:t>(916) 840-3292</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5562" y="3525076"/>
            <a:ext cx="914400" cy="948266"/>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4177" y="4439880"/>
            <a:ext cx="914400" cy="948266"/>
          </a:xfrm>
          <a:prstGeom prst="rect">
            <a:avLst/>
          </a:prstGeom>
        </p:spPr>
      </p:pic>
      <p:sp>
        <p:nvSpPr>
          <p:cNvPr id="23" name="TextBox 22"/>
          <p:cNvSpPr txBox="1"/>
          <p:nvPr/>
        </p:nvSpPr>
        <p:spPr>
          <a:xfrm>
            <a:off x="5622635" y="4441988"/>
            <a:ext cx="2988677" cy="954107"/>
          </a:xfrm>
          <a:prstGeom prst="rect">
            <a:avLst/>
          </a:prstGeom>
          <a:noFill/>
        </p:spPr>
        <p:txBody>
          <a:bodyPr wrap="square" rtlCol="0">
            <a:spAutoFit/>
          </a:bodyPr>
          <a:lstStyle/>
          <a:p>
            <a:r>
              <a:rPr lang="en-US" sz="1400" b="1">
                <a:latin typeface="Baskerville Old Face" panose="02020602080505020303" pitchFamily="18" charset="0"/>
              </a:rPr>
              <a:t>Nicole A. Naleway</a:t>
            </a:r>
          </a:p>
          <a:p>
            <a:r>
              <a:rPr lang="en-US" sz="1400">
                <a:latin typeface="Baskerville Old Face" panose="02020602080505020303" pitchFamily="18" charset="0"/>
              </a:rPr>
              <a:t>Associate | Orange County</a:t>
            </a:r>
          </a:p>
          <a:p>
            <a:r>
              <a:rPr lang="en-US" sz="1400">
                <a:latin typeface="Baskerville Old Face" panose="02020602080505020303" pitchFamily="18" charset="0"/>
              </a:rPr>
              <a:t>nicole.naleway@ogletree.com</a:t>
            </a:r>
          </a:p>
          <a:p>
            <a:r>
              <a:rPr lang="en-US" sz="1400">
                <a:latin typeface="Baskerville Old Face" panose="02020602080505020303" pitchFamily="18" charset="0"/>
              </a:rPr>
              <a:t>(714) 800-7902</a:t>
            </a:r>
          </a:p>
        </p:txBody>
      </p:sp>
      <p:pic>
        <p:nvPicPr>
          <p:cNvPr id="26"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07994" y="1170021"/>
            <a:ext cx="914399" cy="9942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07994" y="4525618"/>
            <a:ext cx="914400" cy="9482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76452" y="4520834"/>
            <a:ext cx="3048000" cy="954107"/>
          </a:xfrm>
          <a:prstGeom prst="rect">
            <a:avLst/>
          </a:prstGeom>
        </p:spPr>
        <p:txBody>
          <a:bodyPr wrap="square">
            <a:spAutoFit/>
          </a:bodyPr>
          <a:lstStyle/>
          <a:p>
            <a:r>
              <a:rPr lang="en-US" sz="1400" b="1">
                <a:latin typeface="Baskerville Old Face" panose="02020602080505020303" pitchFamily="18" charset="0"/>
              </a:rPr>
              <a:t>Kathryn P. Fletcher</a:t>
            </a:r>
          </a:p>
          <a:p>
            <a:r>
              <a:rPr lang="en-US" sz="1400">
                <a:latin typeface="Baskerville Old Face" panose="02020602080505020303" pitchFamily="18" charset="0"/>
              </a:rPr>
              <a:t>Of Counsel | Seattle</a:t>
            </a:r>
          </a:p>
          <a:p>
            <a:r>
              <a:rPr lang="en-US" sz="1400">
                <a:latin typeface="Baskerville Old Face" panose="02020602080505020303" pitchFamily="18" charset="0"/>
              </a:rPr>
              <a:t>kathryn.fletcher@ogletree.com</a:t>
            </a:r>
          </a:p>
          <a:p>
            <a:r>
              <a:rPr lang="en-US" sz="1400">
                <a:latin typeface="Baskerville Old Face" panose="02020602080505020303" pitchFamily="18" charset="0"/>
              </a:rPr>
              <a:t>(206) 876-5317</a:t>
            </a:r>
          </a:p>
        </p:txBody>
      </p:sp>
      <p:pic>
        <p:nvPicPr>
          <p:cNvPr id="6146"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83784" y="3491614"/>
            <a:ext cx="914400" cy="9482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598122" y="3455116"/>
            <a:ext cx="2888704" cy="954107"/>
          </a:xfrm>
          <a:prstGeom prst="rect">
            <a:avLst/>
          </a:prstGeom>
          <a:noFill/>
        </p:spPr>
        <p:txBody>
          <a:bodyPr wrap="square" rtlCol="0">
            <a:spAutoFit/>
          </a:bodyPr>
          <a:lstStyle/>
          <a:p>
            <a:r>
              <a:rPr lang="en-US" sz="1400" b="1">
                <a:latin typeface="Baskerville Old Face" panose="02020602080505020303" pitchFamily="18" charset="0"/>
              </a:rPr>
              <a:t>Elizabeth Rhodes</a:t>
            </a:r>
          </a:p>
          <a:p>
            <a:r>
              <a:rPr lang="en-US" sz="1400">
                <a:latin typeface="Baskerville Old Face" panose="02020602080505020303" pitchFamily="18" charset="0"/>
              </a:rPr>
              <a:t>Of Counsel | Sacramento</a:t>
            </a:r>
          </a:p>
          <a:p>
            <a:r>
              <a:rPr lang="en-US" sz="1400">
                <a:latin typeface="Baskerville Old Face" panose="02020602080505020303" pitchFamily="18" charset="0"/>
              </a:rPr>
              <a:t>elizabeth.rhodes@ogletree.com</a:t>
            </a:r>
          </a:p>
          <a:p>
            <a:r>
              <a:rPr lang="en-US" sz="1400">
                <a:latin typeface="Baskerville Old Face" panose="02020602080505020303" pitchFamily="18" charset="0"/>
              </a:rPr>
              <a:t>(916) 840-3281</a:t>
            </a:r>
          </a:p>
        </p:txBody>
      </p:sp>
      <p:pic>
        <p:nvPicPr>
          <p:cNvPr id="3"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485562" y="2237004"/>
            <a:ext cx="842245" cy="96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521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Stay Up to Date on LinkedIn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5490" y="1318698"/>
            <a:ext cx="9855199" cy="4927600"/>
          </a:xfrm>
        </p:spPr>
      </p:pic>
    </p:spTree>
    <p:extLst>
      <p:ext uri="{BB962C8B-B14F-4D97-AF65-F5344CB8AC3E}">
        <p14:creationId xmlns:p14="http://schemas.microsoft.com/office/powerpoint/2010/main" val="1299271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82140" y="236012"/>
            <a:ext cx="8143875" cy="1590675"/>
          </a:xfrm>
          <a:prstGeom prst="rect">
            <a:avLst/>
          </a:prstGeom>
        </p:spPr>
      </p:pic>
      <p:pic>
        <p:nvPicPr>
          <p:cNvPr id="7" name="Picture 6"/>
          <p:cNvPicPr>
            <a:picLocks noChangeAspect="1"/>
          </p:cNvPicPr>
          <p:nvPr/>
        </p:nvPicPr>
        <p:blipFill>
          <a:blip r:embed="rId4"/>
          <a:stretch>
            <a:fillRect/>
          </a:stretch>
        </p:blipFill>
        <p:spPr>
          <a:xfrm>
            <a:off x="2907278" y="2015159"/>
            <a:ext cx="6093598" cy="4343134"/>
          </a:xfrm>
          <a:prstGeom prst="rect">
            <a:avLst/>
          </a:prstGeom>
        </p:spPr>
      </p:pic>
    </p:spTree>
    <p:extLst>
      <p:ext uri="{BB962C8B-B14F-4D97-AF65-F5344CB8AC3E}">
        <p14:creationId xmlns:p14="http://schemas.microsoft.com/office/powerpoint/2010/main" val="40295550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t>Thank you!</a:t>
            </a:r>
          </a:p>
        </p:txBody>
      </p:sp>
      <p:sp>
        <p:nvSpPr>
          <p:cNvPr id="5" name="Text Placeholder 2"/>
          <p:cNvSpPr>
            <a:spLocks noGrp="1"/>
          </p:cNvSpPr>
          <p:nvPr>
            <p:ph type="body" sz="quarter" idx="12"/>
          </p:nvPr>
        </p:nvSpPr>
        <p:spPr>
          <a:xfrm>
            <a:off x="575853" y="1382488"/>
            <a:ext cx="6446050" cy="4820349"/>
          </a:xfrm>
        </p:spPr>
        <p:txBody>
          <a:bodyPr>
            <a:noAutofit/>
          </a:bodyPr>
          <a:lstStyle/>
          <a:p>
            <a:pPr lvl="0"/>
            <a:r>
              <a:rPr lang="en-US" sz="2800">
                <a:solidFill>
                  <a:prstClr val="white"/>
                </a:solidFill>
              </a:rPr>
              <a:t>Karen F.  Tynan</a:t>
            </a:r>
          </a:p>
          <a:p>
            <a:pPr lvl="0"/>
            <a:r>
              <a:rPr lang="fr-FR" sz="1800">
                <a:solidFill>
                  <a:prstClr val="white"/>
                </a:solidFill>
              </a:rPr>
              <a:t>500 Capitol Mall, Suite 2500 | Sacramento, CA 95814</a:t>
            </a:r>
          </a:p>
          <a:p>
            <a:pPr lvl="0"/>
            <a:r>
              <a:rPr lang="fr-FR" sz="1800">
                <a:solidFill>
                  <a:prstClr val="white"/>
                </a:solidFill>
              </a:rPr>
              <a:t>karen.tynan@ogletree.com | Phone</a:t>
            </a:r>
            <a:r>
              <a:rPr lang="en-US" sz="1800">
                <a:solidFill>
                  <a:prstClr val="white"/>
                </a:solidFill>
              </a:rPr>
              <a:t>: 707.508.8476 </a:t>
            </a:r>
          </a:p>
          <a:p>
            <a:pPr lvl="0"/>
            <a:endParaRPr lang="en-US" sz="1800">
              <a:solidFill>
                <a:prstClr val="white"/>
              </a:solidFill>
            </a:endParaRPr>
          </a:p>
          <a:p>
            <a:pPr lvl="0"/>
            <a:r>
              <a:rPr lang="en-US" sz="2800">
                <a:solidFill>
                  <a:prstClr val="white"/>
                </a:solidFill>
              </a:rPr>
              <a:t>Robert C. Rodriguez</a:t>
            </a:r>
          </a:p>
          <a:p>
            <a:pPr lvl="0"/>
            <a:r>
              <a:rPr lang="fr-FR" sz="1800">
                <a:solidFill>
                  <a:prstClr val="white"/>
                </a:solidFill>
              </a:rPr>
              <a:t>500 Capitol Mall, Suite 2500 | Sacramento, CA 95814</a:t>
            </a:r>
          </a:p>
          <a:p>
            <a:pPr lvl="0"/>
            <a:r>
              <a:rPr lang="fr-FR" sz="1800">
                <a:solidFill>
                  <a:prstClr val="white"/>
                </a:solidFill>
              </a:rPr>
              <a:t>robert.rodriguez@ogletree.com | Phone</a:t>
            </a:r>
            <a:r>
              <a:rPr lang="en-US" sz="1800">
                <a:solidFill>
                  <a:prstClr val="white"/>
                </a:solidFill>
              </a:rPr>
              <a:t>: 916.840.3292</a:t>
            </a:r>
          </a:p>
          <a:p>
            <a:pPr lvl="0"/>
            <a:endParaRPr lang="en-US" sz="1800">
              <a:solidFill>
                <a:prstClr val="white"/>
              </a:solidFill>
            </a:endParaRPr>
          </a:p>
          <a:p>
            <a:pPr lvl="0"/>
            <a:endParaRPr lang="en-US" sz="1800">
              <a:solidFill>
                <a:prstClr val="white"/>
              </a:solidFill>
            </a:endParaRPr>
          </a:p>
          <a:p>
            <a:pPr lvl="0"/>
            <a:endParaRPr lang="en-US" sz="1800">
              <a:solidFill>
                <a:prstClr val="white"/>
              </a:solidFill>
            </a:endParaRPr>
          </a:p>
          <a:p>
            <a:endParaRPr lang="en-US" sz="1400"/>
          </a:p>
        </p:txBody>
      </p:sp>
      <p:pic>
        <p:nvPicPr>
          <p:cNvPr id="34818" name="Picture 1"/>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25517" y="5844809"/>
            <a:ext cx="12890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3617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409861" cy="1014867"/>
          </a:xfrm>
        </p:spPr>
        <p:txBody>
          <a:bodyPr>
            <a:normAutofit fontScale="90000"/>
          </a:bodyPr>
          <a:lstStyle/>
          <a:p>
            <a:r>
              <a:rPr lang="en-US"/>
              <a:t>CURRENT ENFORCEMENT – Workplace Violence</a:t>
            </a:r>
          </a:p>
        </p:txBody>
      </p:sp>
      <p:sp>
        <p:nvSpPr>
          <p:cNvPr id="3" name="Content Placeholder 2"/>
          <p:cNvSpPr>
            <a:spLocks noGrp="1"/>
          </p:cNvSpPr>
          <p:nvPr>
            <p:ph idx="1"/>
          </p:nvPr>
        </p:nvSpPr>
        <p:spPr/>
        <p:txBody>
          <a:bodyPr/>
          <a:lstStyle/>
          <a:p>
            <a:r>
              <a:rPr lang="en-US"/>
              <a:t>Can enforce under the IIPP Standard</a:t>
            </a:r>
          </a:p>
          <a:p>
            <a:r>
              <a:rPr lang="en-US"/>
              <a:t>Respond to complaints and serious injuries or fatalities</a:t>
            </a:r>
          </a:p>
          <a:p>
            <a:pPr lvl="1"/>
            <a:r>
              <a:rPr lang="en-US"/>
              <a:t>Don’t forget if an employee is transported from your worksite, first responders likely report the incident to Cal/OSHA District Office</a:t>
            </a:r>
          </a:p>
          <a:p>
            <a:r>
              <a:rPr lang="en-US"/>
              <a:t>Definite change from prior years</a:t>
            </a:r>
          </a:p>
          <a:p>
            <a:r>
              <a:rPr lang="en-US"/>
              <a:t>Hot button issue for Cal/OSHA</a:t>
            </a:r>
          </a:p>
          <a:p>
            <a:pPr lvl="1"/>
            <a:r>
              <a:rPr lang="en-US"/>
              <a:t>Women and vulnerable populations</a:t>
            </a:r>
          </a:p>
          <a:p>
            <a:pPr lvl="1"/>
            <a:r>
              <a:rPr lang="en-US"/>
              <a:t>High-profile cases and publicity</a:t>
            </a:r>
          </a:p>
        </p:txBody>
      </p:sp>
      <p:pic>
        <p:nvPicPr>
          <p:cNvPr id="4"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057" y="4128893"/>
            <a:ext cx="3802743" cy="2048070"/>
          </a:xfrm>
          <a:prstGeom prst="rect">
            <a:avLst/>
          </a:prstGeom>
          <a:noFill/>
        </p:spPr>
      </p:pic>
    </p:spTree>
    <p:extLst>
      <p:ext uri="{BB962C8B-B14F-4D97-AF65-F5344CB8AC3E}">
        <p14:creationId xmlns:p14="http://schemas.microsoft.com/office/powerpoint/2010/main" val="23952396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768205" y="1568741"/>
            <a:ext cx="4180514" cy="4507554"/>
          </a:xfrm>
        </p:spPr>
        <p:txBody>
          <a:bodyPr>
            <a:normAutofit/>
          </a:bodyPr>
          <a:lstStyle/>
          <a:p>
            <a:pPr marL="0" indent="0" algn="ctr">
              <a:buNone/>
            </a:pPr>
            <a:r>
              <a:rPr lang="en-US" sz="4800">
                <a:solidFill>
                  <a:prstClr val="black"/>
                </a:solidFill>
                <a:latin typeface="Gill Sans MT" panose="020B0502020104020203" pitchFamily="34" charset="0"/>
                <a:ea typeface="+mj-ea"/>
                <a:cs typeface="Arial"/>
              </a:rPr>
              <a:t>SB 553: Workplace</a:t>
            </a:r>
            <a:br>
              <a:rPr lang="en-US" sz="4800">
                <a:solidFill>
                  <a:prstClr val="black"/>
                </a:solidFill>
                <a:latin typeface="Gill Sans MT" panose="020B0502020104020203" pitchFamily="34" charset="0"/>
                <a:ea typeface="+mj-ea"/>
                <a:cs typeface="Arial"/>
              </a:rPr>
            </a:br>
            <a:r>
              <a:rPr lang="en-US" sz="4800">
                <a:solidFill>
                  <a:prstClr val="black"/>
                </a:solidFill>
                <a:latin typeface="Gill Sans MT" panose="020B0502020104020203" pitchFamily="34" charset="0"/>
                <a:ea typeface="+mj-ea"/>
                <a:cs typeface="Arial"/>
              </a:rPr>
              <a:t>Violence Prevention Plan</a:t>
            </a:r>
            <a:endParaRPr lang="en-US" sz="4800">
              <a:latin typeface="Gill Sans MT" panose="020B0502020104020203" pitchFamily="34" charset="0"/>
            </a:endParaRPr>
          </a:p>
        </p:txBody>
      </p:sp>
    </p:spTree>
    <p:extLst>
      <p:ext uri="{BB962C8B-B14F-4D97-AF65-F5344CB8AC3E}">
        <p14:creationId xmlns:p14="http://schemas.microsoft.com/office/powerpoint/2010/main" val="23291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Labor Code 6401.9</a:t>
            </a:r>
          </a:p>
        </p:txBody>
      </p:sp>
      <p:sp>
        <p:nvSpPr>
          <p:cNvPr id="5" name="Content Placeholder 4"/>
          <p:cNvSpPr>
            <a:spLocks noGrp="1"/>
          </p:cNvSpPr>
          <p:nvPr>
            <p:ph idx="1"/>
          </p:nvPr>
        </p:nvSpPr>
        <p:spPr>
          <a:xfrm>
            <a:off x="677636" y="1379992"/>
            <a:ext cx="10676164" cy="4796971"/>
          </a:xfrm>
        </p:spPr>
        <p:txBody>
          <a:bodyPr/>
          <a:lstStyle/>
          <a:p>
            <a:r>
              <a:rPr lang="en-US"/>
              <a:t>SB 553 adds Section 6401.9 to the California Labor Code</a:t>
            </a:r>
          </a:p>
          <a:p>
            <a:r>
              <a:rPr lang="en-US"/>
              <a:t>Applies to “all employers, employees, places of employment, and employer-provided housing” with few exceptions</a:t>
            </a:r>
          </a:p>
          <a:p>
            <a:r>
              <a:rPr lang="en-US"/>
              <a:t>Current law and regulations require that employers establish, implement, and maintain an effective IIPP</a:t>
            </a:r>
          </a:p>
          <a:p>
            <a:r>
              <a:rPr lang="en-US"/>
              <a:t>Employers must now have a workplace violence prevention plan as part of the IIPP</a:t>
            </a:r>
          </a:p>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163" y="4711418"/>
            <a:ext cx="2735109" cy="205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3627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Labor Code 6401.9</a:t>
            </a:r>
          </a:p>
        </p:txBody>
      </p:sp>
      <p:sp>
        <p:nvSpPr>
          <p:cNvPr id="5" name="Content Placeholder 4"/>
          <p:cNvSpPr>
            <a:spLocks noGrp="1"/>
          </p:cNvSpPr>
          <p:nvPr>
            <p:ph idx="1"/>
          </p:nvPr>
        </p:nvSpPr>
        <p:spPr/>
        <p:txBody>
          <a:bodyPr>
            <a:normAutofit/>
          </a:bodyPr>
          <a:lstStyle/>
          <a:p>
            <a:r>
              <a:rPr lang="en-US"/>
              <a:t>Applies to “all employers, employees, places of employment, and employer-provided housing” with few exceptions</a:t>
            </a:r>
          </a:p>
          <a:p>
            <a:pPr lvl="1"/>
            <a:r>
              <a:rPr lang="en-US"/>
              <a:t>Health care settings</a:t>
            </a:r>
          </a:p>
          <a:p>
            <a:pPr lvl="1"/>
            <a:r>
              <a:rPr lang="en-US"/>
              <a:t>Facilities operated by the Department of Corrections and Rehabilitation </a:t>
            </a:r>
          </a:p>
          <a:p>
            <a:pPr lvl="1"/>
            <a:r>
              <a:rPr lang="en-US"/>
              <a:t>Law enforcement</a:t>
            </a:r>
          </a:p>
          <a:p>
            <a:pPr lvl="1"/>
            <a:r>
              <a:rPr lang="en-US"/>
              <a:t>Telework – not under employer’s control</a:t>
            </a:r>
          </a:p>
          <a:p>
            <a:pPr lvl="1"/>
            <a:r>
              <a:rPr lang="en-US"/>
              <a:t>Places of employment with less than 10 employees not accessible to public and comply with IIPP regulation (still have to analyze hazards)</a:t>
            </a:r>
          </a:p>
          <a:p>
            <a:pPr lvl="1"/>
            <a:r>
              <a:rPr lang="en-US"/>
              <a:t>BUT </a:t>
            </a:r>
            <a:r>
              <a:rPr lang="en-US">
                <a:latin typeface="Arial" panose="020B0604020202020204" pitchFamily="34" charset="0"/>
                <a:cs typeface="Arial" panose="020B0604020202020204" pitchFamily="34" charset="0"/>
                <a:sym typeface="Wingdings" panose="05000000000000000000" pitchFamily="2" charset="2"/>
              </a:rPr>
              <a:t> </a:t>
            </a:r>
            <a:r>
              <a:rPr lang="en-US"/>
              <a:t>Cal/OSHA can issue an order to require exempt employers or places to have a workplace violence prevention plan</a:t>
            </a:r>
          </a:p>
          <a:p>
            <a:endParaRPr lang="en-US"/>
          </a:p>
        </p:txBody>
      </p:sp>
    </p:spTree>
    <p:extLst>
      <p:ext uri="{BB962C8B-B14F-4D97-AF65-F5344CB8AC3E}">
        <p14:creationId xmlns:p14="http://schemas.microsoft.com/office/powerpoint/2010/main" val="38775495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Important Definitions</a:t>
            </a:r>
          </a:p>
        </p:txBody>
      </p:sp>
      <p:sp>
        <p:nvSpPr>
          <p:cNvPr id="5" name="Content Placeholder 4"/>
          <p:cNvSpPr>
            <a:spLocks noGrp="1"/>
          </p:cNvSpPr>
          <p:nvPr>
            <p:ph idx="1"/>
          </p:nvPr>
        </p:nvSpPr>
        <p:spPr/>
        <p:txBody>
          <a:bodyPr/>
          <a:lstStyle/>
          <a:p>
            <a:r>
              <a:rPr lang="en-US" b="1"/>
              <a:t>Engineering controls </a:t>
            </a:r>
            <a:r>
              <a:rPr lang="en-US"/>
              <a:t>– “an aspect of the built space or a device that removes a hazard from the workplace or creates a barrier between the worker and the hazard”</a:t>
            </a:r>
          </a:p>
          <a:p>
            <a:pPr>
              <a:spcBef>
                <a:spcPts val="2400"/>
              </a:spcBef>
            </a:pPr>
            <a:r>
              <a:rPr lang="en-US" b="1"/>
              <a:t>Threat of violence </a:t>
            </a:r>
            <a:r>
              <a:rPr lang="en-US"/>
              <a:t>– “any verbal or written statement, including, but not limited to, texts, electronic messages, social media messages, or other online posts, or any behavioral or physical conduct, that conveys an intent, or that is reasonably perceived to convey an intent, to cause physical harm or to place someone in fear of physical harm, and that serves no legitimate purpose”</a:t>
            </a:r>
          </a:p>
          <a:p>
            <a:endParaRPr lang="en-US"/>
          </a:p>
        </p:txBody>
      </p:sp>
    </p:spTree>
    <p:extLst>
      <p:ext uri="{BB962C8B-B14F-4D97-AF65-F5344CB8AC3E}">
        <p14:creationId xmlns:p14="http://schemas.microsoft.com/office/powerpoint/2010/main" val="1693386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Important Definitions</a:t>
            </a:r>
          </a:p>
        </p:txBody>
      </p:sp>
      <p:sp>
        <p:nvSpPr>
          <p:cNvPr id="5" name="Content Placeholder 4"/>
          <p:cNvSpPr>
            <a:spLocks noGrp="1"/>
          </p:cNvSpPr>
          <p:nvPr>
            <p:ph idx="1"/>
          </p:nvPr>
        </p:nvSpPr>
        <p:spPr>
          <a:xfrm>
            <a:off x="677636" y="1559378"/>
            <a:ext cx="10676164" cy="5093091"/>
          </a:xfrm>
        </p:spPr>
        <p:txBody>
          <a:bodyPr>
            <a:normAutofit/>
          </a:bodyPr>
          <a:lstStyle/>
          <a:p>
            <a:r>
              <a:rPr lang="en-US" b="1"/>
              <a:t>Work practice controls </a:t>
            </a:r>
            <a:r>
              <a:rPr lang="en-US"/>
              <a:t>– “procedures and rules which are used to effectively reduce workplace violence hazards”</a:t>
            </a:r>
          </a:p>
          <a:p>
            <a:pPr>
              <a:spcBef>
                <a:spcPts val="2400"/>
              </a:spcBef>
            </a:pPr>
            <a:r>
              <a:rPr lang="en-US" b="1"/>
              <a:t>Workplace violence types</a:t>
            </a:r>
          </a:p>
          <a:p>
            <a:pPr lvl="1"/>
            <a:r>
              <a:rPr lang="en-US"/>
              <a:t>Type 1 violence: workplace violence by person who has no legitimate business at the worksite</a:t>
            </a:r>
          </a:p>
          <a:p>
            <a:pPr lvl="1"/>
            <a:r>
              <a:rPr lang="en-US"/>
              <a:t>Type 2 violence: workplace violence by customers, clients, patients, students, inmates, or visitors</a:t>
            </a:r>
          </a:p>
          <a:p>
            <a:pPr lvl="1"/>
            <a:r>
              <a:rPr lang="en-US"/>
              <a:t>Type 3 violence: workplace violence against an employee by a present or former employee</a:t>
            </a:r>
          </a:p>
          <a:p>
            <a:pPr lvl="1"/>
            <a:r>
              <a:rPr lang="en-US"/>
              <a:t>Type 4 violence: workplace violence by person who does not work there, but has or is known to have had a personal relationship with an employee</a:t>
            </a:r>
          </a:p>
          <a:p>
            <a:endParaRPr lang="en-US"/>
          </a:p>
        </p:txBody>
      </p:sp>
    </p:spTree>
    <p:extLst>
      <p:ext uri="{BB962C8B-B14F-4D97-AF65-F5344CB8AC3E}">
        <p14:creationId xmlns:p14="http://schemas.microsoft.com/office/powerpoint/2010/main" val="19719629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a="http://schemas.openxmlformats.org/drawingml/2006/main" name="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Widescreen</PresentationFormat>
  <Paragraphs>275</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Baskerville Old Face</vt:lpstr>
      <vt:lpstr>Calibri</vt:lpstr>
      <vt:lpstr>Corbel</vt:lpstr>
      <vt:lpstr>Futura Md BT</vt:lpstr>
      <vt:lpstr>Gill Sans MT</vt:lpstr>
      <vt:lpstr>Wingdings</vt:lpstr>
      <vt:lpstr>Office Theme</vt:lpstr>
      <vt:lpstr>3_Office Theme</vt:lpstr>
      <vt:lpstr>PowerPoint Presentation</vt:lpstr>
      <vt:lpstr>Speakers  </vt:lpstr>
      <vt:lpstr>Agenda</vt:lpstr>
      <vt:lpstr>CURRENT ENFORCEMENT – Workplace Violence</vt:lpstr>
      <vt:lpstr>PowerPoint Presentation</vt:lpstr>
      <vt:lpstr>Labor Code 6401.9</vt:lpstr>
      <vt:lpstr>Labor Code 6401.9</vt:lpstr>
      <vt:lpstr>Important Definitions</vt:lpstr>
      <vt:lpstr>Important Definitions</vt:lpstr>
      <vt:lpstr>Workplace Violence Prevention Plan</vt:lpstr>
      <vt:lpstr>Workplace Violence Prevention Plan</vt:lpstr>
      <vt:lpstr>Written Workplace Violence Prevention Plan</vt:lpstr>
      <vt:lpstr>FAQ #1</vt:lpstr>
      <vt:lpstr>Scenario 1 – What Would You Do?</vt:lpstr>
      <vt:lpstr>Multi-Employer Worksites</vt:lpstr>
      <vt:lpstr>Procedures  (Non-Active Situation)</vt:lpstr>
      <vt:lpstr>Procedures  (Active Situation)</vt:lpstr>
      <vt:lpstr>FAQ #2</vt:lpstr>
      <vt:lpstr>Employer Investigations</vt:lpstr>
      <vt:lpstr>FAQ #3</vt:lpstr>
      <vt:lpstr>Violent Incident Logs</vt:lpstr>
      <vt:lpstr>Violent Incident Logs </vt:lpstr>
      <vt:lpstr>Scenario 2 – What Would You Do?</vt:lpstr>
      <vt:lpstr>Training</vt:lpstr>
      <vt:lpstr>Training Topics</vt:lpstr>
      <vt:lpstr>FAQ #4</vt:lpstr>
      <vt:lpstr>Record Keeping</vt:lpstr>
      <vt:lpstr>FAQ #5</vt:lpstr>
      <vt:lpstr>2024 – What Is Next?</vt:lpstr>
      <vt:lpstr>Best Practices – Start Now</vt:lpstr>
      <vt:lpstr>Questions and Answers</vt:lpstr>
      <vt:lpstr>RESOURCES</vt:lpstr>
      <vt:lpstr>EVENTS</vt:lpstr>
      <vt:lpstr>West Coast Occupational Safety Practice</vt:lpstr>
      <vt:lpstr>Stay Up to Date on LinkedIn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1601-01-01T00:00:00Z</dcterms:created>
  <dcterms:modified xsi:type="dcterms:W3CDTF">2024-03-27T16:48:43Z</dcterms:modified>
</cp:coreProperties>
</file>